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9"/>
  </p:notesMasterIdLst>
  <p:handoutMasterIdLst>
    <p:handoutMasterId r:id="rId60"/>
  </p:handoutMasterIdLst>
  <p:sldIdLst>
    <p:sldId id="324" r:id="rId5"/>
    <p:sldId id="327" r:id="rId6"/>
    <p:sldId id="302" r:id="rId7"/>
    <p:sldId id="329" r:id="rId8"/>
    <p:sldId id="335" r:id="rId9"/>
    <p:sldId id="328" r:id="rId10"/>
    <p:sldId id="334" r:id="rId11"/>
    <p:sldId id="310" r:id="rId12"/>
    <p:sldId id="330" r:id="rId13"/>
    <p:sldId id="331" r:id="rId14"/>
    <p:sldId id="341" r:id="rId15"/>
    <p:sldId id="342" r:id="rId16"/>
    <p:sldId id="343" r:id="rId17"/>
    <p:sldId id="345" r:id="rId18"/>
    <p:sldId id="346" r:id="rId19"/>
    <p:sldId id="339" r:id="rId20"/>
    <p:sldId id="350" r:id="rId21"/>
    <p:sldId id="337" r:id="rId22"/>
    <p:sldId id="409" r:id="rId23"/>
    <p:sldId id="410" r:id="rId24"/>
    <p:sldId id="411" r:id="rId25"/>
    <p:sldId id="412" r:id="rId26"/>
    <p:sldId id="413" r:id="rId27"/>
    <p:sldId id="344" r:id="rId28"/>
    <p:sldId id="338" r:id="rId29"/>
    <p:sldId id="351" r:id="rId30"/>
    <p:sldId id="386" r:id="rId31"/>
    <p:sldId id="385" r:id="rId32"/>
    <p:sldId id="388" r:id="rId33"/>
    <p:sldId id="387" r:id="rId34"/>
    <p:sldId id="389" r:id="rId35"/>
    <p:sldId id="358" r:id="rId36"/>
    <p:sldId id="359" r:id="rId37"/>
    <p:sldId id="360" r:id="rId38"/>
    <p:sldId id="361" r:id="rId39"/>
    <p:sldId id="362" r:id="rId40"/>
    <p:sldId id="365" r:id="rId41"/>
    <p:sldId id="390" r:id="rId42"/>
    <p:sldId id="391" r:id="rId43"/>
    <p:sldId id="392" r:id="rId44"/>
    <p:sldId id="394" r:id="rId45"/>
    <p:sldId id="395" r:id="rId46"/>
    <p:sldId id="396" r:id="rId47"/>
    <p:sldId id="374" r:id="rId48"/>
    <p:sldId id="375" r:id="rId49"/>
    <p:sldId id="398" r:id="rId50"/>
    <p:sldId id="399" r:id="rId51"/>
    <p:sldId id="384" r:id="rId52"/>
    <p:sldId id="397" r:id="rId53"/>
    <p:sldId id="400" r:id="rId54"/>
    <p:sldId id="414" r:id="rId55"/>
    <p:sldId id="415" r:id="rId56"/>
    <p:sldId id="416" r:id="rId57"/>
    <p:sldId id="40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Mohamed" initials="AM" lastIdx="1" clrIdx="0">
    <p:extLst>
      <p:ext uri="{19B8F6BF-5375-455C-9EA6-DF929625EA0E}">
        <p15:presenceInfo xmlns:p15="http://schemas.microsoft.com/office/powerpoint/2012/main" userId="9565f1ed097956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7" autoAdjust="0"/>
    <p:restoredTop sz="95034" autoAdjust="0"/>
  </p:normalViewPr>
  <p:slideViewPr>
    <p:cSldViewPr snapToGrid="0">
      <p:cViewPr varScale="1">
        <p:scale>
          <a:sx n="75" d="100"/>
          <a:sy n="75" d="100"/>
        </p:scale>
        <p:origin x="869" y="43"/>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10/22/2024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10/22/2024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59957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10/22/2024</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mp"/><Relationship Id="rId4" Type="http://schemas.openxmlformats.org/officeDocument/2006/relationships/image" Target="../media/image2.tmp"/></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17.tmp"/></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5.tmp"/><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26.tmp"/></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5.tmp"/><Relationship Id="rId1" Type="http://schemas.openxmlformats.org/officeDocument/2006/relationships/slideLayout" Target="../slideLayouts/slideLayout11.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5.tmp"/><Relationship Id="rId1" Type="http://schemas.openxmlformats.org/officeDocument/2006/relationships/slideLayout" Target="../slideLayouts/slideLayout11.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2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37.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4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4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5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3"/>
            <a:ext cx="5859196" cy="5029200"/>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717236" y="2500001"/>
            <a:ext cx="4697321" cy="526345"/>
          </a:xfrm>
        </p:spPr>
        <p:txBody>
          <a:bodyPr/>
          <a:lstStyle/>
          <a:p>
            <a:pPr algn="ctr"/>
            <a:r>
              <a:rPr lang="en-US" sz="3100" dirty="0">
                <a:latin typeface="Times New Roman" panose="02020603050405020304" pitchFamily="18" charset="0"/>
                <a:cs typeface="Times New Roman" panose="02020603050405020304" pitchFamily="18" charset="0"/>
              </a:rPr>
              <a:t>Data Engineering Track</a:t>
            </a:r>
            <a:br>
              <a:rPr lang="en-US" sz="3100" dirty="0">
                <a:latin typeface="Times New Roman" panose="02020603050405020304" pitchFamily="18" charset="0"/>
                <a:cs typeface="Times New Roman" panose="02020603050405020304" pitchFamily="18" charset="0"/>
              </a:rPr>
            </a:br>
            <a:br>
              <a:rPr lang="en-US" sz="3100" dirty="0">
                <a:latin typeface="Times New Roman" panose="02020603050405020304" pitchFamily="18" charset="0"/>
                <a:cs typeface="Times New Roman" panose="02020603050405020304" pitchFamily="18" charset="0"/>
              </a:rPr>
            </a:br>
            <a:br>
              <a:rPr lang="en-US" sz="3100" dirty="0">
                <a:latin typeface="Times New Roman" panose="02020603050405020304" pitchFamily="18" charset="0"/>
                <a:cs typeface="Times New Roman" panose="02020603050405020304" pitchFamily="18" charset="0"/>
              </a:rPr>
            </a:br>
            <a:endParaRPr lang="en-US" sz="31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413448" y="1899514"/>
            <a:ext cx="5382685" cy="490538"/>
          </a:xfrm>
        </p:spPr>
        <p:txBody>
          <a:bodyPr/>
          <a:lstStyle/>
          <a:p>
            <a:pPr algn="ctr"/>
            <a:r>
              <a:rPr lang="en-US" sz="3150" dirty="0">
                <a:latin typeface="Times New Roman" panose="02020603050405020304" pitchFamily="18" charset="0"/>
                <a:cs typeface="Times New Roman" panose="02020603050405020304" pitchFamily="18" charset="0"/>
              </a:rPr>
              <a:t>DEPI Graduation Project</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October 22, 2024</a:t>
            </a:r>
          </a:p>
          <a:p>
            <a:r>
              <a:rPr lang="en-US" dirty="0">
                <a:latin typeface="Times New Roman" panose="02020603050405020304" pitchFamily="18" charset="0"/>
                <a:cs typeface="Times New Roman" panose="02020603050405020304" pitchFamily="18" charset="0"/>
              </a:rPr>
              <a:t>Data Engineering Success Team</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944DA711-86FA-752C-CDA3-6515A33187FA}"/>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D2D1D64-ACD6-7EFA-741D-9B12FC3D9D3E}"/>
              </a:ext>
            </a:extLst>
          </p:cNvPr>
          <p:cNvSpPr txBox="1"/>
          <p:nvPr/>
        </p:nvSpPr>
        <p:spPr>
          <a:xfrm>
            <a:off x="3731547" y="3502352"/>
            <a:ext cx="4700016" cy="1815882"/>
          </a:xfrm>
          <a:prstGeom prst="rect">
            <a:avLst/>
          </a:prstGeom>
          <a:noFill/>
        </p:spPr>
        <p:txBody>
          <a:bodyPr wrap="square" rtlCol="0">
            <a:spAutoFit/>
          </a:bodyPr>
          <a:lstStyle/>
          <a:p>
            <a:pPr algn="ctr"/>
            <a:br>
              <a:rPr lang="en-US" sz="2800"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ea typeface="+mj-ea"/>
                <a:cs typeface="Times New Roman" panose="02020603050405020304" pitchFamily="18" charset="0"/>
              </a:rPr>
              <a:t>Under</a:t>
            </a:r>
            <a:r>
              <a:rPr lang="en-US" altLang="en-US" sz="2800" b="1" dirty="0">
                <a:solidFill>
                  <a:schemeClr val="bg1"/>
                </a:solidFill>
                <a:latin typeface="Times New Roman" panose="02020603050405020304" pitchFamily="18" charset="0"/>
                <a:ea typeface="+mj-ea"/>
                <a:cs typeface="Times New Roman" panose="02020603050405020304" pitchFamily="18" charset="0"/>
              </a:rPr>
              <a:t> the Supervision of </a:t>
            </a:r>
            <a:br>
              <a:rPr lang="en-US" altLang="en-US" sz="2800" b="1" dirty="0">
                <a:solidFill>
                  <a:schemeClr val="bg1"/>
                </a:solidFill>
                <a:latin typeface="Times New Roman" panose="02020603050405020304" pitchFamily="18" charset="0"/>
                <a:ea typeface="+mj-ea"/>
                <a:cs typeface="Times New Roman" panose="02020603050405020304" pitchFamily="18" charset="0"/>
              </a:rPr>
            </a:br>
            <a:r>
              <a:rPr lang="en-US" altLang="en-US" sz="2800" b="1" dirty="0">
                <a:solidFill>
                  <a:schemeClr val="bg1"/>
                </a:solidFill>
                <a:latin typeface="Times New Roman" panose="02020603050405020304" pitchFamily="18" charset="0"/>
                <a:ea typeface="+mj-ea"/>
                <a:cs typeface="Times New Roman" panose="02020603050405020304" pitchFamily="18" charset="0"/>
              </a:rPr>
              <a:t>Eng: Shaimaa </a:t>
            </a:r>
            <a:r>
              <a:rPr lang="en-US" altLang="en-US" sz="2800" b="1" dirty="0" err="1">
                <a:solidFill>
                  <a:schemeClr val="bg1"/>
                </a:solidFill>
                <a:latin typeface="Times New Roman" panose="02020603050405020304" pitchFamily="18" charset="0"/>
                <a:ea typeface="+mj-ea"/>
                <a:cs typeface="Times New Roman" panose="02020603050405020304" pitchFamily="18" charset="0"/>
              </a:rPr>
              <a:t>Daowd</a:t>
            </a:r>
            <a:r>
              <a:rPr lang="en-US" altLang="en-US" sz="2800" b="1" dirty="0">
                <a:solidFill>
                  <a:schemeClr val="bg1"/>
                </a:solidFill>
                <a:latin typeface="Times New Roman" panose="02020603050405020304" pitchFamily="18" charset="0"/>
                <a:ea typeface="+mj-ea"/>
                <a:cs typeface="Times New Roman" panose="02020603050405020304" pitchFamily="18" charset="0"/>
              </a:rPr>
              <a:t> </a:t>
            </a:r>
            <a:b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1E89071-EC72-C06E-2870-50AA9073C200}"/>
              </a:ext>
            </a:extLst>
          </p:cNvPr>
          <p:cNvSpPr txBox="1"/>
          <p:nvPr/>
        </p:nvSpPr>
        <p:spPr>
          <a:xfrm>
            <a:off x="2611120" y="3190217"/>
            <a:ext cx="6949440" cy="480131"/>
          </a:xfrm>
          <a:prstGeom prst="rect">
            <a:avLst/>
          </a:prstGeom>
          <a:noFill/>
        </p:spPr>
        <p:txBody>
          <a:bodyPr wrap="square" rtlCol="0">
            <a:spAutoFit/>
          </a:bodyPr>
          <a:lstStyle/>
          <a:p>
            <a:pPr algn="ctr">
              <a:lnSpc>
                <a:spcPct val="90000"/>
              </a:lnSpc>
              <a:spcBef>
                <a:spcPts val="1000"/>
              </a:spcBef>
            </a:pPr>
            <a:r>
              <a:rPr lang="en-US" sz="2800" b="1" dirty="0">
                <a:solidFill>
                  <a:schemeClr val="bg1"/>
                </a:solidFill>
                <a:latin typeface="Times New Roman" panose="02020603050405020304" pitchFamily="18" charset="0"/>
                <a:ea typeface="+mj-ea"/>
                <a:cs typeface="Times New Roman" panose="02020603050405020304" pitchFamily="18" charset="0"/>
              </a:rPr>
              <a:t>Customer Data Management Project</a:t>
            </a:r>
          </a:p>
        </p:txBody>
      </p:sp>
      <p:pic>
        <p:nvPicPr>
          <p:cNvPr id="4" name="Picture 3">
            <a:extLst>
              <a:ext uri="{FF2B5EF4-FFF2-40B4-BE49-F238E27FC236}">
                <a16:creationId xmlns:a16="http://schemas.microsoft.com/office/drawing/2014/main" id="{3F9BC1A1-C655-F092-2375-87085E0AF255}"/>
              </a:ext>
            </a:extLst>
          </p:cNvPr>
          <p:cNvPicPr>
            <a:picLocks noChangeAspect="1"/>
          </p:cNvPicPr>
          <p:nvPr/>
        </p:nvPicPr>
        <p:blipFill>
          <a:blip r:embed="rId4"/>
          <a:stretch>
            <a:fillRect/>
          </a:stretch>
        </p:blipFill>
        <p:spPr>
          <a:xfrm>
            <a:off x="846776" y="228599"/>
            <a:ext cx="1005840" cy="935430"/>
          </a:xfrm>
          <a:prstGeom prst="rect">
            <a:avLst/>
          </a:prstGeom>
        </p:spPr>
      </p:pic>
      <p:pic>
        <p:nvPicPr>
          <p:cNvPr id="14" name="Picture 13">
            <a:extLst>
              <a:ext uri="{FF2B5EF4-FFF2-40B4-BE49-F238E27FC236}">
                <a16:creationId xmlns:a16="http://schemas.microsoft.com/office/drawing/2014/main" id="{E0270061-0BF5-2F7D-D448-0144A31BC7B3}"/>
              </a:ext>
            </a:extLst>
          </p:cNvPr>
          <p:cNvPicPr>
            <a:picLocks noChangeAspect="1"/>
          </p:cNvPicPr>
          <p:nvPr/>
        </p:nvPicPr>
        <p:blipFill>
          <a:blip r:embed="rId5"/>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F0810-18C2-A1AA-253A-394CB8DB1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59D09-3970-4B97-C473-03805007D6AB}"/>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System Schema</a:t>
            </a:r>
          </a:p>
          <a:p>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B6797AD3-44D8-6B12-FD5E-BF9BEE3ED4AA}"/>
              </a:ext>
            </a:extLst>
          </p:cNvPr>
          <p:cNvSpPr>
            <a:spLocks noGrp="1"/>
          </p:cNvSpPr>
          <p:nvPr>
            <p:ph type="body" sz="quarter" idx="14"/>
          </p:nvPr>
        </p:nvSpPr>
        <p:spPr>
          <a:xfrm>
            <a:off x="647700" y="1108953"/>
            <a:ext cx="10883900" cy="4844375"/>
          </a:xfrm>
        </p:spPr>
        <p:txBody>
          <a:bodyPr/>
          <a:lstStyle/>
          <a:p>
            <a:endParaRPr lang="en-US" dirty="0"/>
          </a:p>
        </p:txBody>
      </p:sp>
      <p:pic>
        <p:nvPicPr>
          <p:cNvPr id="5" name="Picture 4">
            <a:extLst>
              <a:ext uri="{FF2B5EF4-FFF2-40B4-BE49-F238E27FC236}">
                <a16:creationId xmlns:a16="http://schemas.microsoft.com/office/drawing/2014/main" id="{33209909-F103-9FC7-BF19-13A96F15240D}"/>
              </a:ext>
            </a:extLst>
          </p:cNvPr>
          <p:cNvPicPr>
            <a:picLocks noChangeAspect="1"/>
          </p:cNvPicPr>
          <p:nvPr/>
        </p:nvPicPr>
        <p:blipFill>
          <a:blip r:embed="rId2"/>
          <a:stretch>
            <a:fillRect/>
          </a:stretch>
        </p:blipFill>
        <p:spPr>
          <a:xfrm>
            <a:off x="660400" y="1108949"/>
            <a:ext cx="9189278" cy="4844376"/>
          </a:xfrm>
          <a:prstGeom prst="rect">
            <a:avLst/>
          </a:prstGeom>
        </p:spPr>
      </p:pic>
    </p:spTree>
    <p:extLst>
      <p:ext uri="{BB962C8B-B14F-4D97-AF65-F5344CB8AC3E}">
        <p14:creationId xmlns:p14="http://schemas.microsoft.com/office/powerpoint/2010/main" val="1445008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C2468-3CE3-3617-E6C7-F4BC2AE43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A611A-93C4-3522-460D-7798EF1D694B}"/>
              </a:ext>
            </a:extLst>
          </p:cNvPr>
          <p:cNvSpPr>
            <a:spLocks noGrp="1"/>
          </p:cNvSpPr>
          <p:nvPr>
            <p:ph type="title"/>
          </p:nvPr>
        </p:nvSpPr>
        <p:spPr>
          <a:xfrm>
            <a:off x="679450" y="364757"/>
            <a:ext cx="601599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3A7DFEA9-A7AF-FAF8-6DF8-AC9F02135C55}"/>
              </a:ext>
            </a:extLst>
          </p:cNvPr>
          <p:cNvSpPr>
            <a:spLocks noGrp="1"/>
          </p:cNvSpPr>
          <p:nvPr>
            <p:ph type="body" sz="quarter" idx="14"/>
          </p:nvPr>
        </p:nvSpPr>
        <p:spPr>
          <a:xfrm>
            <a:off x="647700" y="1108953"/>
            <a:ext cx="10883900" cy="4844375"/>
          </a:xfrm>
        </p:spPr>
        <p:txBody>
          <a:bodyPr/>
          <a:lstStyle/>
          <a:p>
            <a:pPr marL="457200" indent="-457200">
              <a:buAutoNum type="arabicParenR"/>
            </a:pPr>
            <a:r>
              <a:rPr lang="en-US" b="0" dirty="0" err="1">
                <a:latin typeface="Times New Roman" panose="02020603050405020304" pitchFamily="18" charset="0"/>
                <a:cs typeface="Times New Roman" panose="02020603050405020304" pitchFamily="18" charset="0"/>
              </a:rPr>
              <a:t>AddCustomer</a:t>
            </a:r>
            <a:r>
              <a:rPr lang="en-US" b="0" dirty="0">
                <a:latin typeface="Times New Roman" panose="02020603050405020304" pitchFamily="18" charset="0"/>
                <a:cs typeface="Times New Roman" panose="02020603050405020304" pitchFamily="18" charset="0"/>
              </a:rPr>
              <a:t>: adds customer to the system.</a:t>
            </a:r>
          </a:p>
          <a:p>
            <a:pPr marL="457200" indent="-457200">
              <a:buAutoNum type="arabicParenR"/>
            </a:pPr>
            <a:r>
              <a:rPr lang="en-US" b="0" dirty="0" err="1">
                <a:latin typeface="Times New Roman" panose="02020603050405020304" pitchFamily="18" charset="0"/>
                <a:cs typeface="Times New Roman" panose="02020603050405020304" pitchFamily="18" charset="0"/>
              </a:rPr>
              <a:t>HandleFeedback</a:t>
            </a:r>
            <a:r>
              <a:rPr lang="en-US" b="0" dirty="0">
                <a:latin typeface="Times New Roman" panose="02020603050405020304" pitchFamily="18" charset="0"/>
                <a:cs typeface="Times New Roman" panose="02020603050405020304" pitchFamily="18" charset="0"/>
              </a:rPr>
              <a:t>: adds customers’ feedback to the system.</a:t>
            </a: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E5CC9CB-BE8F-CCCD-4347-A6A312909B82}"/>
              </a:ext>
            </a:extLst>
          </p:cNvPr>
          <p:cNvPicPr>
            <a:picLocks noChangeAspect="1"/>
          </p:cNvPicPr>
          <p:nvPr/>
        </p:nvPicPr>
        <p:blipFill>
          <a:blip r:embed="rId2"/>
          <a:stretch>
            <a:fillRect/>
          </a:stretch>
        </p:blipFill>
        <p:spPr>
          <a:xfrm>
            <a:off x="679451" y="2049450"/>
            <a:ext cx="6788149" cy="1912950"/>
          </a:xfrm>
          <a:prstGeom prst="rect">
            <a:avLst/>
          </a:prstGeom>
        </p:spPr>
      </p:pic>
      <p:pic>
        <p:nvPicPr>
          <p:cNvPr id="11" name="Picture 10">
            <a:extLst>
              <a:ext uri="{FF2B5EF4-FFF2-40B4-BE49-F238E27FC236}">
                <a16:creationId xmlns:a16="http://schemas.microsoft.com/office/drawing/2014/main" id="{A2725343-BEAA-207C-F028-748FE4AD3210}"/>
              </a:ext>
            </a:extLst>
          </p:cNvPr>
          <p:cNvPicPr>
            <a:picLocks noChangeAspect="1"/>
          </p:cNvPicPr>
          <p:nvPr/>
        </p:nvPicPr>
        <p:blipFill>
          <a:blip r:embed="rId3"/>
          <a:stretch>
            <a:fillRect/>
          </a:stretch>
        </p:blipFill>
        <p:spPr>
          <a:xfrm>
            <a:off x="679450" y="4027922"/>
            <a:ext cx="6788148" cy="2293432"/>
          </a:xfrm>
          <a:prstGeom prst="rect">
            <a:avLst/>
          </a:prstGeom>
        </p:spPr>
      </p:pic>
    </p:spTree>
    <p:extLst>
      <p:ext uri="{BB962C8B-B14F-4D97-AF65-F5344CB8AC3E}">
        <p14:creationId xmlns:p14="http://schemas.microsoft.com/office/powerpoint/2010/main" val="2429416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FEB51-3FDD-62EC-632A-061EBE47E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5704A-07A3-DCC7-F072-10BAC1C2C941}"/>
              </a:ext>
            </a:extLst>
          </p:cNvPr>
          <p:cNvSpPr>
            <a:spLocks noGrp="1"/>
          </p:cNvSpPr>
          <p:nvPr>
            <p:ph type="title"/>
          </p:nvPr>
        </p:nvSpPr>
        <p:spPr>
          <a:xfrm>
            <a:off x="679450" y="364757"/>
            <a:ext cx="584725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17C98609-3448-0773-9D6D-7773FF2A7334}"/>
              </a:ext>
            </a:extLst>
          </p:cNvPr>
          <p:cNvSpPr>
            <a:spLocks noGrp="1"/>
          </p:cNvSpPr>
          <p:nvPr>
            <p:ph type="body" sz="quarter" idx="14"/>
          </p:nvPr>
        </p:nvSpPr>
        <p:spPr>
          <a:xfrm>
            <a:off x="647700" y="1108953"/>
            <a:ext cx="10883900" cy="4844375"/>
          </a:xfrm>
        </p:spPr>
        <p:txBody>
          <a:bodyPr/>
          <a:lstStyle/>
          <a:p>
            <a:pPr marL="457200" indent="-457200">
              <a:buAutoNum type="arabicParenR" startAt="3"/>
            </a:pPr>
            <a:r>
              <a:rPr lang="en-US" b="0" dirty="0" err="1">
                <a:latin typeface="Times New Roman" panose="02020603050405020304" pitchFamily="18" charset="0"/>
                <a:cs typeface="Times New Roman" panose="02020603050405020304" pitchFamily="18" charset="0"/>
              </a:rPr>
              <a:t>HandleSupportTicket</a:t>
            </a:r>
            <a:r>
              <a:rPr lang="en-US" b="0" dirty="0">
                <a:latin typeface="Times New Roman" panose="02020603050405020304" pitchFamily="18" charset="0"/>
                <a:cs typeface="Times New Roman" panose="02020603050405020304" pitchFamily="18" charset="0"/>
              </a:rPr>
              <a:t>: adds any complaints from customers.</a:t>
            </a:r>
          </a:p>
          <a:p>
            <a:pPr marL="457200" indent="-457200" algn="just">
              <a:buAutoNum type="arabicParenR" startAt="3"/>
            </a:pPr>
            <a:r>
              <a:rPr lang="en-US" b="0" dirty="0" err="1">
                <a:latin typeface="Times New Roman" panose="02020603050405020304" pitchFamily="18" charset="0"/>
                <a:cs typeface="Times New Roman" panose="02020603050405020304" pitchFamily="18" charset="0"/>
              </a:rPr>
              <a:t>HandleCustomerReturn</a:t>
            </a:r>
            <a:r>
              <a:rPr lang="en-US" b="0" dirty="0">
                <a:latin typeface="Times New Roman" panose="02020603050405020304" pitchFamily="18" charset="0"/>
                <a:cs typeface="Times New Roman" panose="02020603050405020304" pitchFamily="18" charset="0"/>
              </a:rPr>
              <a:t>: adds any returns made by the customer by adding the order number he made and also the product number within the order. </a:t>
            </a: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B5BB4A-9BE8-E65A-00F9-421C15609EB4}"/>
              </a:ext>
            </a:extLst>
          </p:cNvPr>
          <p:cNvPicPr>
            <a:picLocks noChangeAspect="1"/>
          </p:cNvPicPr>
          <p:nvPr/>
        </p:nvPicPr>
        <p:blipFill>
          <a:blip r:embed="rId2"/>
          <a:stretch>
            <a:fillRect/>
          </a:stretch>
        </p:blipFill>
        <p:spPr>
          <a:xfrm>
            <a:off x="647700" y="2316915"/>
            <a:ext cx="4937760" cy="3078045"/>
          </a:xfrm>
          <a:prstGeom prst="rect">
            <a:avLst/>
          </a:prstGeom>
        </p:spPr>
      </p:pic>
      <p:pic>
        <p:nvPicPr>
          <p:cNvPr id="8" name="Picture 7">
            <a:extLst>
              <a:ext uri="{FF2B5EF4-FFF2-40B4-BE49-F238E27FC236}">
                <a16:creationId xmlns:a16="http://schemas.microsoft.com/office/drawing/2014/main" id="{3F412B59-A8CF-54E4-5B1B-FCB1798B18EC}"/>
              </a:ext>
            </a:extLst>
          </p:cNvPr>
          <p:cNvPicPr>
            <a:picLocks noChangeAspect="1"/>
          </p:cNvPicPr>
          <p:nvPr/>
        </p:nvPicPr>
        <p:blipFill>
          <a:blip r:embed="rId3"/>
          <a:stretch>
            <a:fillRect/>
          </a:stretch>
        </p:blipFill>
        <p:spPr>
          <a:xfrm>
            <a:off x="5673722" y="2316915"/>
            <a:ext cx="6142358" cy="3078045"/>
          </a:xfrm>
          <a:prstGeom prst="rect">
            <a:avLst/>
          </a:prstGeom>
        </p:spPr>
      </p:pic>
    </p:spTree>
    <p:extLst>
      <p:ext uri="{BB962C8B-B14F-4D97-AF65-F5344CB8AC3E}">
        <p14:creationId xmlns:p14="http://schemas.microsoft.com/office/powerpoint/2010/main" val="1564937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31A6-0F11-118F-CF1C-757DFD492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5CEDD-03AE-C447-56F3-7EDA1AD0D363}"/>
              </a:ext>
            </a:extLst>
          </p:cNvPr>
          <p:cNvSpPr>
            <a:spLocks noGrp="1"/>
          </p:cNvSpPr>
          <p:nvPr>
            <p:ph type="title"/>
          </p:nvPr>
        </p:nvSpPr>
        <p:spPr>
          <a:xfrm>
            <a:off x="679450" y="364757"/>
            <a:ext cx="561975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C1D6B8AA-462B-E6A5-594A-48CC5033F105}"/>
              </a:ext>
            </a:extLst>
          </p:cNvPr>
          <p:cNvSpPr>
            <a:spLocks noGrp="1"/>
          </p:cNvSpPr>
          <p:nvPr>
            <p:ph type="body" sz="quarter" idx="14"/>
          </p:nvPr>
        </p:nvSpPr>
        <p:spPr>
          <a:xfrm>
            <a:off x="647700" y="1108953"/>
            <a:ext cx="11280140" cy="4844375"/>
          </a:xfrm>
        </p:spPr>
        <p:txBody>
          <a:bodyPr/>
          <a:lstStyle/>
          <a:p>
            <a:pPr marL="457200" indent="-457200" algn="just">
              <a:buAutoNum type="arabicParenR" startAt="5"/>
            </a:pPr>
            <a:r>
              <a:rPr lang="en-US" b="0" dirty="0" err="1">
                <a:latin typeface="Times New Roman" panose="02020603050405020304" pitchFamily="18" charset="0"/>
                <a:cs typeface="Times New Roman" panose="02020603050405020304" pitchFamily="18" charset="0"/>
              </a:rPr>
              <a:t>Add_Salesperson</a:t>
            </a:r>
            <a:r>
              <a:rPr lang="en-US" b="0" dirty="0">
                <a:latin typeface="Times New Roman" panose="02020603050405020304" pitchFamily="18" charset="0"/>
                <a:cs typeface="Times New Roman" panose="02020603050405020304" pitchFamily="18" charset="0"/>
              </a:rPr>
              <a:t>: adds a salesperson within the system, and this is only authorized for the manager.</a:t>
            </a:r>
          </a:p>
          <a:p>
            <a:pPr marL="457200" indent="-457200">
              <a:buAutoNum type="arabicParenR" startAt="5"/>
            </a:pPr>
            <a:r>
              <a:rPr lang="en-US" b="0" dirty="0" err="1">
                <a:latin typeface="Times New Roman" panose="02020603050405020304" pitchFamily="18" charset="0"/>
                <a:cs typeface="Times New Roman" panose="02020603050405020304" pitchFamily="18" charset="0"/>
              </a:rPr>
              <a:t>AddProduct</a:t>
            </a:r>
            <a:r>
              <a:rPr lang="en-US" b="0" dirty="0">
                <a:latin typeface="Times New Roman" panose="02020603050405020304" pitchFamily="18" charset="0"/>
                <a:cs typeface="Times New Roman" panose="02020603050405020304" pitchFamily="18" charset="0"/>
              </a:rPr>
              <a:t>: adds a product to the system, and this is only authorized for the manager.</a:t>
            </a: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6EF0BD-83AB-EAA4-338D-D0A95F6A4F9E}"/>
              </a:ext>
            </a:extLst>
          </p:cNvPr>
          <p:cNvPicPr>
            <a:picLocks noChangeAspect="1"/>
          </p:cNvPicPr>
          <p:nvPr/>
        </p:nvPicPr>
        <p:blipFill>
          <a:blip r:embed="rId2"/>
          <a:stretch>
            <a:fillRect/>
          </a:stretch>
        </p:blipFill>
        <p:spPr>
          <a:xfrm>
            <a:off x="6092189" y="3375655"/>
            <a:ext cx="7621" cy="106689"/>
          </a:xfrm>
          <a:prstGeom prst="rect">
            <a:avLst/>
          </a:prstGeom>
        </p:spPr>
      </p:pic>
      <p:pic>
        <p:nvPicPr>
          <p:cNvPr id="5" name="Picture 4">
            <a:extLst>
              <a:ext uri="{FF2B5EF4-FFF2-40B4-BE49-F238E27FC236}">
                <a16:creationId xmlns:a16="http://schemas.microsoft.com/office/drawing/2014/main" id="{C9FCC81F-852A-2875-F654-B436A88C1B48}"/>
              </a:ext>
            </a:extLst>
          </p:cNvPr>
          <p:cNvPicPr>
            <a:picLocks noChangeAspect="1"/>
          </p:cNvPicPr>
          <p:nvPr/>
        </p:nvPicPr>
        <p:blipFill>
          <a:blip r:embed="rId3"/>
          <a:stretch>
            <a:fillRect/>
          </a:stretch>
        </p:blipFill>
        <p:spPr>
          <a:xfrm>
            <a:off x="780736" y="2336244"/>
            <a:ext cx="7377744" cy="1900475"/>
          </a:xfrm>
          <a:prstGeom prst="rect">
            <a:avLst/>
          </a:prstGeom>
        </p:spPr>
      </p:pic>
      <p:pic>
        <p:nvPicPr>
          <p:cNvPr id="6" name="Picture 5">
            <a:extLst>
              <a:ext uri="{FF2B5EF4-FFF2-40B4-BE49-F238E27FC236}">
                <a16:creationId xmlns:a16="http://schemas.microsoft.com/office/drawing/2014/main" id="{4482489F-A844-237A-60A7-EA7614A3040F}"/>
              </a:ext>
            </a:extLst>
          </p:cNvPr>
          <p:cNvPicPr>
            <a:picLocks noChangeAspect="1"/>
          </p:cNvPicPr>
          <p:nvPr/>
        </p:nvPicPr>
        <p:blipFill>
          <a:blip r:embed="rId4"/>
          <a:stretch>
            <a:fillRect/>
          </a:stretch>
        </p:blipFill>
        <p:spPr>
          <a:xfrm>
            <a:off x="780736" y="4341933"/>
            <a:ext cx="8321040" cy="1900475"/>
          </a:xfrm>
          <a:prstGeom prst="rect">
            <a:avLst/>
          </a:prstGeom>
        </p:spPr>
      </p:pic>
    </p:spTree>
    <p:extLst>
      <p:ext uri="{BB962C8B-B14F-4D97-AF65-F5344CB8AC3E}">
        <p14:creationId xmlns:p14="http://schemas.microsoft.com/office/powerpoint/2010/main" val="16731285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DFD7-3944-60BD-F6B3-21B7818B2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535F5-7EC6-B0E2-4889-96A34E050D73}"/>
              </a:ext>
            </a:extLst>
          </p:cNvPr>
          <p:cNvSpPr>
            <a:spLocks noGrp="1"/>
          </p:cNvSpPr>
          <p:nvPr>
            <p:ph type="title"/>
          </p:nvPr>
        </p:nvSpPr>
        <p:spPr>
          <a:xfrm>
            <a:off x="679450" y="364757"/>
            <a:ext cx="561975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3CFD991A-54C5-EFCE-6525-54ECA89C33E5}"/>
              </a:ext>
            </a:extLst>
          </p:cNvPr>
          <p:cNvSpPr>
            <a:spLocks noGrp="1"/>
          </p:cNvSpPr>
          <p:nvPr>
            <p:ph type="body" sz="quarter" idx="14"/>
          </p:nvPr>
        </p:nvSpPr>
        <p:spPr>
          <a:xfrm>
            <a:off x="647700" y="1108953"/>
            <a:ext cx="11442700" cy="4844375"/>
          </a:xfrm>
        </p:spPr>
        <p:txBody>
          <a:bodyPr/>
          <a:lstStyle/>
          <a:p>
            <a:pPr marL="457200" indent="-457200" algn="just">
              <a:buAutoNum type="arabicParenR" startAt="7"/>
            </a:pPr>
            <a:r>
              <a:rPr lang="en-US" b="0" dirty="0" err="1">
                <a:latin typeface="Times New Roman" panose="02020603050405020304" pitchFamily="18" charset="0"/>
                <a:cs typeface="Times New Roman" panose="02020603050405020304" pitchFamily="18" charset="0"/>
              </a:rPr>
              <a:t>ChangeOrdersToSalesPerson</a:t>
            </a:r>
            <a:r>
              <a:rPr lang="en-US" b="0" dirty="0">
                <a:latin typeface="Times New Roman" panose="02020603050405020304" pitchFamily="18" charset="0"/>
                <a:cs typeface="Times New Roman" panose="02020603050405020304" pitchFamily="18" charset="0"/>
              </a:rPr>
              <a:t>: changes the order for a specific salesperson by enter salesperson ID and order ID, and this is only authorized for the manager.</a:t>
            </a:r>
          </a:p>
          <a:p>
            <a:pPr marL="457200" indent="-457200" algn="just">
              <a:buAutoNum type="arabicParenR" startAt="7"/>
            </a:pPr>
            <a:r>
              <a:rPr lang="en-US" b="0" dirty="0" err="1">
                <a:latin typeface="Times New Roman" panose="02020603050405020304" pitchFamily="18" charset="0"/>
                <a:cs typeface="Times New Roman" panose="02020603050405020304" pitchFamily="18" charset="0"/>
              </a:rPr>
              <a:t>UpdateOrderStatus</a:t>
            </a:r>
            <a:r>
              <a:rPr lang="en-US" b="0" dirty="0">
                <a:latin typeface="Times New Roman" panose="02020603050405020304" pitchFamily="18" charset="0"/>
                <a:cs typeface="Times New Roman" panose="02020603050405020304" pitchFamily="18" charset="0"/>
              </a:rPr>
              <a:t>: updates the status of a specific order if it is (Delivered, Pending, or Cancelled), and this is done within the system.</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4CB511-8FCF-B41C-D096-BA625DA5B369}"/>
              </a:ext>
            </a:extLst>
          </p:cNvPr>
          <p:cNvPicPr>
            <a:picLocks noChangeAspect="1"/>
          </p:cNvPicPr>
          <p:nvPr/>
        </p:nvPicPr>
        <p:blipFill>
          <a:blip r:embed="rId2"/>
          <a:stretch>
            <a:fillRect/>
          </a:stretch>
        </p:blipFill>
        <p:spPr>
          <a:xfrm>
            <a:off x="6092189" y="3375655"/>
            <a:ext cx="7621" cy="106689"/>
          </a:xfrm>
          <a:prstGeom prst="rect">
            <a:avLst/>
          </a:prstGeom>
        </p:spPr>
      </p:pic>
      <p:pic>
        <p:nvPicPr>
          <p:cNvPr id="7" name="Picture 6">
            <a:extLst>
              <a:ext uri="{FF2B5EF4-FFF2-40B4-BE49-F238E27FC236}">
                <a16:creationId xmlns:a16="http://schemas.microsoft.com/office/drawing/2014/main" id="{8A6566A9-5667-CDEE-49F7-1599F030BFD2}"/>
              </a:ext>
            </a:extLst>
          </p:cNvPr>
          <p:cNvPicPr>
            <a:picLocks noChangeAspect="1"/>
          </p:cNvPicPr>
          <p:nvPr/>
        </p:nvPicPr>
        <p:blipFill>
          <a:blip r:embed="rId3"/>
          <a:stretch>
            <a:fillRect/>
          </a:stretch>
        </p:blipFill>
        <p:spPr>
          <a:xfrm>
            <a:off x="679450" y="2691667"/>
            <a:ext cx="5022015" cy="3475021"/>
          </a:xfrm>
          <a:prstGeom prst="rect">
            <a:avLst/>
          </a:prstGeom>
        </p:spPr>
      </p:pic>
      <p:pic>
        <p:nvPicPr>
          <p:cNvPr id="10" name="Picture 9">
            <a:extLst>
              <a:ext uri="{FF2B5EF4-FFF2-40B4-BE49-F238E27FC236}">
                <a16:creationId xmlns:a16="http://schemas.microsoft.com/office/drawing/2014/main" id="{BD5FE13C-0134-FC8C-8A97-0D0CAC3AC005}"/>
              </a:ext>
            </a:extLst>
          </p:cNvPr>
          <p:cNvPicPr>
            <a:picLocks noChangeAspect="1"/>
          </p:cNvPicPr>
          <p:nvPr/>
        </p:nvPicPr>
        <p:blipFill>
          <a:blip r:embed="rId4"/>
          <a:stretch>
            <a:fillRect/>
          </a:stretch>
        </p:blipFill>
        <p:spPr>
          <a:xfrm>
            <a:off x="6099810" y="2691667"/>
            <a:ext cx="5251449" cy="3475021"/>
          </a:xfrm>
          <a:prstGeom prst="rect">
            <a:avLst/>
          </a:prstGeom>
        </p:spPr>
      </p:pic>
    </p:spTree>
    <p:extLst>
      <p:ext uri="{BB962C8B-B14F-4D97-AF65-F5344CB8AC3E}">
        <p14:creationId xmlns:p14="http://schemas.microsoft.com/office/powerpoint/2010/main" val="28769940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CC648-8F17-3591-CBE1-3C107A0AA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407202-D126-EA64-7AB7-29F092F2573C}"/>
              </a:ext>
            </a:extLst>
          </p:cNvPr>
          <p:cNvSpPr>
            <a:spLocks noGrp="1"/>
          </p:cNvSpPr>
          <p:nvPr>
            <p:ph type="title"/>
          </p:nvPr>
        </p:nvSpPr>
        <p:spPr>
          <a:xfrm>
            <a:off x="679450" y="364757"/>
            <a:ext cx="561975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F8E3D0BA-B8B0-F8EA-5C63-D0E423E3E760}"/>
              </a:ext>
            </a:extLst>
          </p:cNvPr>
          <p:cNvSpPr>
            <a:spLocks noGrp="1"/>
          </p:cNvSpPr>
          <p:nvPr>
            <p:ph type="body" sz="quarter" idx="14"/>
          </p:nvPr>
        </p:nvSpPr>
        <p:spPr>
          <a:xfrm>
            <a:off x="647700" y="1108953"/>
            <a:ext cx="11442700" cy="4844375"/>
          </a:xfrm>
        </p:spPr>
        <p:txBody>
          <a:bodyPr/>
          <a:lstStyle/>
          <a:p>
            <a:pPr marL="457200" indent="-457200" algn="just">
              <a:buAutoNum type="arabicParenR" startAt="9"/>
            </a:pPr>
            <a:r>
              <a:rPr lang="en-US" b="0" dirty="0" err="1">
                <a:latin typeface="Times New Roman" panose="02020603050405020304" pitchFamily="18" charset="0"/>
                <a:cs typeface="Times New Roman" panose="02020603050405020304" pitchFamily="18" charset="0"/>
              </a:rPr>
              <a:t>AddOrderWithProducts</a:t>
            </a:r>
            <a:r>
              <a:rPr lang="en-US" b="0" dirty="0">
                <a:latin typeface="Times New Roman" panose="02020603050405020304" pitchFamily="18" charset="0"/>
                <a:cs typeface="Times New Roman" panose="02020603050405020304" pitchFamily="18" charset="0"/>
              </a:rPr>
              <a:t>: the system adds a new order for a specific customer, and the customer ID is recorded, as well as the salesperson ID to whom the order will be delivered, as well as the total cost of the order.</a:t>
            </a:r>
          </a:p>
          <a:p>
            <a:pPr marL="457200" indent="-457200">
              <a:buAutoNum type="arabicParenR" startAt="9"/>
            </a:pPr>
            <a:endParaRPr lang="en-US" b="0" dirty="0">
              <a:latin typeface="Times New Roman" panose="02020603050405020304" pitchFamily="18" charset="0"/>
              <a:cs typeface="Times New Roman" panose="02020603050405020304" pitchFamily="18" charset="0"/>
            </a:endParaRPr>
          </a:p>
          <a:p>
            <a:pPr marL="457200" indent="-457200">
              <a:buAutoNum type="arabicParenR" startAt="9"/>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F068A4-92A2-97EC-45E8-C66421627FFD}"/>
              </a:ext>
            </a:extLst>
          </p:cNvPr>
          <p:cNvPicPr>
            <a:picLocks noChangeAspect="1"/>
          </p:cNvPicPr>
          <p:nvPr/>
        </p:nvPicPr>
        <p:blipFill>
          <a:blip r:embed="rId2"/>
          <a:stretch>
            <a:fillRect/>
          </a:stretch>
        </p:blipFill>
        <p:spPr>
          <a:xfrm>
            <a:off x="6092189" y="3375655"/>
            <a:ext cx="7621" cy="106689"/>
          </a:xfrm>
          <a:prstGeom prst="rect">
            <a:avLst/>
          </a:prstGeom>
        </p:spPr>
      </p:pic>
      <p:pic>
        <p:nvPicPr>
          <p:cNvPr id="6" name="Picture 5">
            <a:extLst>
              <a:ext uri="{FF2B5EF4-FFF2-40B4-BE49-F238E27FC236}">
                <a16:creationId xmlns:a16="http://schemas.microsoft.com/office/drawing/2014/main" id="{E6769D50-E298-48DF-59C3-F9A3AE9D58DE}"/>
              </a:ext>
            </a:extLst>
          </p:cNvPr>
          <p:cNvPicPr>
            <a:picLocks noChangeAspect="1"/>
          </p:cNvPicPr>
          <p:nvPr/>
        </p:nvPicPr>
        <p:blipFill>
          <a:blip r:embed="rId3"/>
          <a:stretch>
            <a:fillRect/>
          </a:stretch>
        </p:blipFill>
        <p:spPr>
          <a:xfrm>
            <a:off x="647700" y="2190558"/>
            <a:ext cx="8506460" cy="4302686"/>
          </a:xfrm>
          <a:prstGeom prst="rect">
            <a:avLst/>
          </a:prstGeom>
        </p:spPr>
      </p:pic>
    </p:spTree>
    <p:extLst>
      <p:ext uri="{BB962C8B-B14F-4D97-AF65-F5344CB8AC3E}">
        <p14:creationId xmlns:p14="http://schemas.microsoft.com/office/powerpoint/2010/main" val="1822923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900E9-D910-CD80-33CA-F1E30F95D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B41CD-0880-CC33-5C00-B203BBC1AF4B}"/>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Views</a:t>
            </a:r>
          </a:p>
        </p:txBody>
      </p:sp>
      <p:sp>
        <p:nvSpPr>
          <p:cNvPr id="9" name="Text Placeholder 8">
            <a:extLst>
              <a:ext uri="{FF2B5EF4-FFF2-40B4-BE49-F238E27FC236}">
                <a16:creationId xmlns:a16="http://schemas.microsoft.com/office/drawing/2014/main" id="{39F45DA3-C1F8-94B9-D45E-FC722B5C20DD}"/>
              </a:ext>
            </a:extLst>
          </p:cNvPr>
          <p:cNvSpPr>
            <a:spLocks noGrp="1"/>
          </p:cNvSpPr>
          <p:nvPr>
            <p:ph type="body" sz="quarter" idx="14"/>
          </p:nvPr>
        </p:nvSpPr>
        <p:spPr>
          <a:xfrm>
            <a:off x="647700" y="1108953"/>
            <a:ext cx="10883900" cy="4844375"/>
          </a:xfrm>
        </p:spPr>
        <p:txBody>
          <a:bodyPr/>
          <a:lstStyle/>
          <a:p>
            <a:pPr marL="457200" indent="-457200" algn="just">
              <a:buAutoNum type="arabicParenR"/>
            </a:pPr>
            <a:r>
              <a:rPr lang="en-US" b="0" dirty="0" err="1">
                <a:latin typeface="Times New Roman" panose="02020603050405020304" pitchFamily="18" charset="0"/>
                <a:cs typeface="Times New Roman" panose="02020603050405020304" pitchFamily="18" charset="0"/>
              </a:rPr>
              <a:t>FeedbackSummary</a:t>
            </a:r>
            <a:r>
              <a:rPr lang="en-US" b="0" dirty="0">
                <a:latin typeface="Times New Roman" panose="02020603050405020304" pitchFamily="18" charset="0"/>
                <a:cs typeface="Times New Roman" panose="02020603050405020304" pitchFamily="18" charset="0"/>
              </a:rPr>
              <a:t>: displays details of each customer's feedback on each order he made and the feedback date.</a:t>
            </a:r>
          </a:p>
          <a:p>
            <a:pPr marL="457200" indent="-457200" algn="just">
              <a:buAutoNum type="arabicParenR"/>
            </a:pPr>
            <a:r>
              <a:rPr lang="en-US" b="0" dirty="0" err="1">
                <a:latin typeface="Times New Roman" panose="02020603050405020304" pitchFamily="18" charset="0"/>
                <a:cs typeface="Times New Roman" panose="02020603050405020304" pitchFamily="18" charset="0"/>
              </a:rPr>
              <a:t>Support_Ticket_Summary</a:t>
            </a:r>
            <a:r>
              <a:rPr lang="en-US" b="0" dirty="0">
                <a:latin typeface="Times New Roman" panose="02020603050405020304" pitchFamily="18" charset="0"/>
                <a:cs typeface="Times New Roman" panose="02020603050405020304" pitchFamily="18" charset="0"/>
              </a:rPr>
              <a:t>: displays customers' complaints, complaints statuses (open, in progress, resolved), and the date of their complaints.</a:t>
            </a: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3CC894-2362-41B4-6D53-EF5DCB9FB4AC}"/>
              </a:ext>
            </a:extLst>
          </p:cNvPr>
          <p:cNvPicPr>
            <a:picLocks noChangeAspect="1"/>
          </p:cNvPicPr>
          <p:nvPr/>
        </p:nvPicPr>
        <p:blipFill>
          <a:blip r:embed="rId2"/>
          <a:stretch>
            <a:fillRect/>
          </a:stretch>
        </p:blipFill>
        <p:spPr>
          <a:xfrm>
            <a:off x="792480" y="2691790"/>
            <a:ext cx="4937760" cy="3374018"/>
          </a:xfrm>
          <a:prstGeom prst="rect">
            <a:avLst/>
          </a:prstGeom>
        </p:spPr>
      </p:pic>
      <p:pic>
        <p:nvPicPr>
          <p:cNvPr id="4" name="Picture 3">
            <a:extLst>
              <a:ext uri="{FF2B5EF4-FFF2-40B4-BE49-F238E27FC236}">
                <a16:creationId xmlns:a16="http://schemas.microsoft.com/office/drawing/2014/main" id="{5841E09A-316B-9398-CEE9-17BAEC9C175F}"/>
              </a:ext>
            </a:extLst>
          </p:cNvPr>
          <p:cNvPicPr>
            <a:picLocks noChangeAspect="1"/>
          </p:cNvPicPr>
          <p:nvPr/>
        </p:nvPicPr>
        <p:blipFill>
          <a:blip r:embed="rId3"/>
          <a:stretch>
            <a:fillRect/>
          </a:stretch>
        </p:blipFill>
        <p:spPr>
          <a:xfrm>
            <a:off x="6240085" y="2691790"/>
            <a:ext cx="4781670" cy="3374136"/>
          </a:xfrm>
          <a:prstGeom prst="rect">
            <a:avLst/>
          </a:prstGeom>
        </p:spPr>
      </p:pic>
    </p:spTree>
    <p:extLst>
      <p:ext uri="{BB962C8B-B14F-4D97-AF65-F5344CB8AC3E}">
        <p14:creationId xmlns:p14="http://schemas.microsoft.com/office/powerpoint/2010/main" val="2623108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885B3-5592-59CE-D2B4-0A6E26A14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B5A55-E97D-1FA1-DAE7-BB28EE14922D}"/>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Views</a:t>
            </a:r>
          </a:p>
        </p:txBody>
      </p:sp>
      <p:sp>
        <p:nvSpPr>
          <p:cNvPr id="9" name="Text Placeholder 8">
            <a:extLst>
              <a:ext uri="{FF2B5EF4-FFF2-40B4-BE49-F238E27FC236}">
                <a16:creationId xmlns:a16="http://schemas.microsoft.com/office/drawing/2014/main" id="{6A6621BE-B134-8F81-2889-3480BEE11AAC}"/>
              </a:ext>
            </a:extLst>
          </p:cNvPr>
          <p:cNvSpPr>
            <a:spLocks noGrp="1"/>
          </p:cNvSpPr>
          <p:nvPr>
            <p:ph type="body" sz="quarter" idx="14"/>
          </p:nvPr>
        </p:nvSpPr>
        <p:spPr>
          <a:xfrm>
            <a:off x="647700" y="1108953"/>
            <a:ext cx="10883900" cy="4844375"/>
          </a:xfrm>
        </p:spPr>
        <p:txBody>
          <a:bodyPr/>
          <a:lstStyle/>
          <a:p>
            <a:pPr marL="457200" indent="-457200" algn="just">
              <a:buAutoNum type="arabicParenR" startAt="3"/>
            </a:pPr>
            <a:r>
              <a:rPr lang="en-US" b="0" dirty="0" err="1">
                <a:latin typeface="Times New Roman" panose="02020603050405020304" pitchFamily="18" charset="0"/>
                <a:cs typeface="Times New Roman" panose="02020603050405020304" pitchFamily="18" charset="0"/>
              </a:rPr>
              <a:t>CustomerPurchaseHistory</a:t>
            </a:r>
            <a:r>
              <a:rPr lang="en-US" b="0" dirty="0">
                <a:latin typeface="Times New Roman" panose="02020603050405020304" pitchFamily="18" charset="0"/>
                <a:cs typeface="Times New Roman" panose="02020603050405020304" pitchFamily="18" charset="0"/>
              </a:rPr>
              <a:t>:  displays the details of each order (order date, the quantity of each product, and total price) that the customer made.</a:t>
            </a:r>
          </a:p>
          <a:p>
            <a:pPr marL="457200" indent="-457200" algn="just">
              <a:buAutoNum type="arabicParenR" startAt="3"/>
            </a:pPr>
            <a:r>
              <a:rPr lang="en-US" b="0" dirty="0" err="1">
                <a:latin typeface="Times New Roman" panose="02020603050405020304" pitchFamily="18" charset="0"/>
                <a:cs typeface="Times New Roman" panose="02020603050405020304" pitchFamily="18" charset="0"/>
              </a:rPr>
              <a:t>TopCustomersBySales</a:t>
            </a:r>
            <a:r>
              <a:rPr lang="en-US" b="0" dirty="0">
                <a:latin typeface="Times New Roman" panose="02020603050405020304" pitchFamily="18" charset="0"/>
                <a:cs typeface="Times New Roman" panose="02020603050405020304" pitchFamily="18" charset="0"/>
              </a:rPr>
              <a:t>: displays</a:t>
            </a:r>
            <a:r>
              <a:rPr lang="ar-EG" b="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most customers who purchased products, and we will need this to make statistics on the company’s sales.</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60C01C5-3CD4-D02E-4517-F9B292261891}"/>
              </a:ext>
            </a:extLst>
          </p:cNvPr>
          <p:cNvPicPr>
            <a:picLocks noChangeAspect="1"/>
          </p:cNvPicPr>
          <p:nvPr/>
        </p:nvPicPr>
        <p:blipFill>
          <a:blip r:embed="rId2"/>
          <a:stretch>
            <a:fillRect/>
          </a:stretch>
        </p:blipFill>
        <p:spPr>
          <a:xfrm>
            <a:off x="647700" y="2751924"/>
            <a:ext cx="5017602" cy="3374136"/>
          </a:xfrm>
          <a:prstGeom prst="rect">
            <a:avLst/>
          </a:prstGeom>
        </p:spPr>
      </p:pic>
      <p:pic>
        <p:nvPicPr>
          <p:cNvPr id="7" name="Picture 6">
            <a:extLst>
              <a:ext uri="{FF2B5EF4-FFF2-40B4-BE49-F238E27FC236}">
                <a16:creationId xmlns:a16="http://schemas.microsoft.com/office/drawing/2014/main" id="{45A131F3-2564-2423-2F12-F29C06C21753}"/>
              </a:ext>
            </a:extLst>
          </p:cNvPr>
          <p:cNvPicPr>
            <a:picLocks noChangeAspect="1"/>
          </p:cNvPicPr>
          <p:nvPr/>
        </p:nvPicPr>
        <p:blipFill>
          <a:blip r:embed="rId3"/>
          <a:stretch>
            <a:fillRect/>
          </a:stretch>
        </p:blipFill>
        <p:spPr>
          <a:xfrm>
            <a:off x="6526700" y="2751924"/>
            <a:ext cx="4606458" cy="3374136"/>
          </a:xfrm>
          <a:prstGeom prst="rect">
            <a:avLst/>
          </a:prstGeom>
        </p:spPr>
      </p:pic>
    </p:spTree>
    <p:extLst>
      <p:ext uri="{BB962C8B-B14F-4D97-AF65-F5344CB8AC3E}">
        <p14:creationId xmlns:p14="http://schemas.microsoft.com/office/powerpoint/2010/main" val="4075746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75D1-076B-9405-923E-90266E445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B8AB2-F4ED-98CB-D46C-5B8DFBB8947C}"/>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Views</a:t>
            </a:r>
          </a:p>
        </p:txBody>
      </p:sp>
      <p:sp>
        <p:nvSpPr>
          <p:cNvPr id="9" name="Text Placeholder 8">
            <a:extLst>
              <a:ext uri="{FF2B5EF4-FFF2-40B4-BE49-F238E27FC236}">
                <a16:creationId xmlns:a16="http://schemas.microsoft.com/office/drawing/2014/main" id="{3AE6EA16-588A-6D8A-3097-6553E22F0AFA}"/>
              </a:ext>
            </a:extLst>
          </p:cNvPr>
          <p:cNvSpPr>
            <a:spLocks noGrp="1"/>
          </p:cNvSpPr>
          <p:nvPr>
            <p:ph type="body" sz="quarter" idx="14"/>
          </p:nvPr>
        </p:nvSpPr>
        <p:spPr>
          <a:xfrm>
            <a:off x="647700" y="1108953"/>
            <a:ext cx="10883900" cy="4844375"/>
          </a:xfrm>
        </p:spPr>
        <p:txBody>
          <a:bodyPr/>
          <a:lstStyle/>
          <a:p>
            <a:pPr marL="457200" indent="-457200" algn="just">
              <a:buAutoNum type="arabicParenR" startAt="5"/>
            </a:pPr>
            <a:r>
              <a:rPr lang="en-US" b="0" dirty="0" err="1">
                <a:latin typeface="Times New Roman" panose="02020603050405020304" pitchFamily="18" charset="0"/>
                <a:cs typeface="Times New Roman" panose="02020603050405020304" pitchFamily="18" charset="0"/>
              </a:rPr>
              <a:t>Sales_person_products</a:t>
            </a:r>
            <a:r>
              <a:rPr lang="en-US" b="0" dirty="0">
                <a:latin typeface="Times New Roman" panose="02020603050405020304" pitchFamily="18" charset="0"/>
                <a:cs typeface="Times New Roman" panose="02020603050405020304" pitchFamily="18" charset="0"/>
              </a:rPr>
              <a:t>: displays how many orders each salesperson is responsible for.</a:t>
            </a:r>
          </a:p>
          <a:p>
            <a:pPr marL="457200" indent="-457200" algn="just">
              <a:buAutoNum type="arabicParenR" startAt="5"/>
            </a:pPr>
            <a:r>
              <a:rPr lang="en-US" b="0" dirty="0" err="1">
                <a:latin typeface="Times New Roman" panose="02020603050405020304" pitchFamily="18" charset="0"/>
                <a:cs typeface="Times New Roman" panose="02020603050405020304" pitchFamily="18" charset="0"/>
              </a:rPr>
              <a:t>ReturnsDetails</a:t>
            </a:r>
            <a:r>
              <a:rPr lang="en-US" b="0" dirty="0">
                <a:latin typeface="Times New Roman" panose="02020603050405020304" pitchFamily="18" charset="0"/>
                <a:cs typeface="Times New Roman" panose="02020603050405020304" pitchFamily="18" charset="0"/>
              </a:rPr>
              <a:t>: displays</a:t>
            </a:r>
            <a:r>
              <a:rPr lang="ar-EG" b="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returns table in detail including (the reason for the return of the product, the return date, who the customer took the action on, and what product he returned in the order he made).</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0913C4-3085-7A7F-EA84-1DFB9CA3F3CE}"/>
              </a:ext>
            </a:extLst>
          </p:cNvPr>
          <p:cNvPicPr>
            <a:picLocks noChangeAspect="1"/>
          </p:cNvPicPr>
          <p:nvPr/>
        </p:nvPicPr>
        <p:blipFill>
          <a:blip r:embed="rId2"/>
          <a:stretch>
            <a:fillRect/>
          </a:stretch>
        </p:blipFill>
        <p:spPr>
          <a:xfrm>
            <a:off x="6092189" y="3375655"/>
            <a:ext cx="7621" cy="106689"/>
          </a:xfrm>
          <a:prstGeom prst="rect">
            <a:avLst/>
          </a:prstGeom>
        </p:spPr>
      </p:pic>
      <p:pic>
        <p:nvPicPr>
          <p:cNvPr id="7" name="Picture 6">
            <a:extLst>
              <a:ext uri="{FF2B5EF4-FFF2-40B4-BE49-F238E27FC236}">
                <a16:creationId xmlns:a16="http://schemas.microsoft.com/office/drawing/2014/main" id="{F8FE2963-9C40-6C49-90E4-918F4421A55B}"/>
              </a:ext>
            </a:extLst>
          </p:cNvPr>
          <p:cNvPicPr>
            <a:picLocks noChangeAspect="1"/>
          </p:cNvPicPr>
          <p:nvPr/>
        </p:nvPicPr>
        <p:blipFill>
          <a:blip r:embed="rId3"/>
          <a:stretch>
            <a:fillRect/>
          </a:stretch>
        </p:blipFill>
        <p:spPr>
          <a:xfrm>
            <a:off x="892337" y="3006564"/>
            <a:ext cx="4704135" cy="3374136"/>
          </a:xfrm>
          <a:prstGeom prst="rect">
            <a:avLst/>
          </a:prstGeom>
        </p:spPr>
      </p:pic>
      <p:pic>
        <p:nvPicPr>
          <p:cNvPr id="10" name="Picture 9">
            <a:extLst>
              <a:ext uri="{FF2B5EF4-FFF2-40B4-BE49-F238E27FC236}">
                <a16:creationId xmlns:a16="http://schemas.microsoft.com/office/drawing/2014/main" id="{8F95487A-C459-6DEF-A8EE-2727DE31FD05}"/>
              </a:ext>
            </a:extLst>
          </p:cNvPr>
          <p:cNvPicPr>
            <a:picLocks noChangeAspect="1"/>
          </p:cNvPicPr>
          <p:nvPr/>
        </p:nvPicPr>
        <p:blipFill>
          <a:blip r:embed="rId4"/>
          <a:stretch>
            <a:fillRect/>
          </a:stretch>
        </p:blipFill>
        <p:spPr>
          <a:xfrm>
            <a:off x="5987661" y="3006564"/>
            <a:ext cx="5152750" cy="3374136"/>
          </a:xfrm>
          <a:prstGeom prst="rect">
            <a:avLst/>
          </a:prstGeom>
        </p:spPr>
      </p:pic>
    </p:spTree>
    <p:extLst>
      <p:ext uri="{BB962C8B-B14F-4D97-AF65-F5344CB8AC3E}">
        <p14:creationId xmlns:p14="http://schemas.microsoft.com/office/powerpoint/2010/main" val="3040057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0CFA8-48BC-206F-3BFA-33018A8BF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6FCA5-EB93-7B98-4330-451EFFD29DF8}"/>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Triggers</a:t>
            </a:r>
          </a:p>
        </p:txBody>
      </p:sp>
      <p:pic>
        <p:nvPicPr>
          <p:cNvPr id="4" name="Picture 3">
            <a:extLst>
              <a:ext uri="{FF2B5EF4-FFF2-40B4-BE49-F238E27FC236}">
                <a16:creationId xmlns:a16="http://schemas.microsoft.com/office/drawing/2014/main" id="{D64AFCC8-1B32-BA28-8E8D-053730461BF1}"/>
              </a:ext>
            </a:extLst>
          </p:cNvPr>
          <p:cNvPicPr>
            <a:picLocks noChangeAspect="1"/>
          </p:cNvPicPr>
          <p:nvPr/>
        </p:nvPicPr>
        <p:blipFill>
          <a:blip r:embed="rId2"/>
          <a:stretch>
            <a:fillRect/>
          </a:stretch>
        </p:blipFill>
        <p:spPr>
          <a:xfrm>
            <a:off x="6092189" y="3375655"/>
            <a:ext cx="7621" cy="1066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370A530-EBDA-4BAC-6041-E3FF4C22094D}"/>
              </a:ext>
            </a:extLst>
          </p:cNvPr>
          <p:cNvPicPr>
            <a:picLocks noChangeAspect="1"/>
          </p:cNvPicPr>
          <p:nvPr/>
        </p:nvPicPr>
        <p:blipFill>
          <a:blip r:embed="rId3"/>
          <a:stretch>
            <a:fillRect/>
          </a:stretch>
        </p:blipFill>
        <p:spPr>
          <a:xfrm>
            <a:off x="679450" y="2026751"/>
            <a:ext cx="4546600" cy="3855539"/>
          </a:xfrm>
          <a:prstGeom prst="rect">
            <a:avLst/>
          </a:prstGeom>
        </p:spPr>
      </p:pic>
      <p:sp>
        <p:nvSpPr>
          <p:cNvPr id="8" name="TextBox 7">
            <a:extLst>
              <a:ext uri="{FF2B5EF4-FFF2-40B4-BE49-F238E27FC236}">
                <a16:creationId xmlns:a16="http://schemas.microsoft.com/office/drawing/2014/main" id="{9C64640C-9B38-A9A8-12E6-1EF1856ABDC9}"/>
              </a:ext>
            </a:extLst>
          </p:cNvPr>
          <p:cNvSpPr txBox="1"/>
          <p:nvPr/>
        </p:nvSpPr>
        <p:spPr>
          <a:xfrm>
            <a:off x="5531725" y="1195754"/>
            <a:ext cx="3778602" cy="923330"/>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trigger automatically sets the </a:t>
            </a:r>
            <a:r>
              <a:rPr lang="en-US" dirty="0" err="1">
                <a:latin typeface="Times New Roman" panose="02020603050405020304" pitchFamily="18" charset="0"/>
                <a:cs typeface="Times New Roman" panose="02020603050405020304" pitchFamily="18" charset="0"/>
              </a:rPr>
              <a:t>Ship_Date</a:t>
            </a:r>
            <a:r>
              <a:rPr lang="en-US" dirty="0">
                <a:latin typeface="Times New Roman" panose="02020603050405020304" pitchFamily="18" charset="0"/>
                <a:cs typeface="Times New Roman" panose="02020603050405020304" pitchFamily="18" charset="0"/>
              </a:rPr>
              <a:t> when </a:t>
            </a:r>
            <a:r>
              <a:rPr lang="en-US" dirty="0" err="1">
                <a:latin typeface="Times New Roman" panose="02020603050405020304" pitchFamily="18" charset="0"/>
                <a:cs typeface="Times New Roman" panose="02020603050405020304" pitchFamily="18" charset="0"/>
              </a:rPr>
              <a:t>Order_Status</a:t>
            </a:r>
            <a:r>
              <a:rPr lang="en-US" dirty="0">
                <a:latin typeface="Times New Roman" panose="02020603050405020304" pitchFamily="18" charset="0"/>
                <a:cs typeface="Times New Roman" panose="02020603050405020304" pitchFamily="18" charset="0"/>
              </a:rPr>
              <a:t> is updated to 'Delivered'.</a:t>
            </a:r>
            <a:endParaRPr lang="en-EG" dirty="0">
              <a:latin typeface="Times New Roman" panose="02020603050405020304" pitchFamily="18" charset="0"/>
              <a:cs typeface="Times New Roman" panose="02020603050405020304" pitchFamily="18" charset="0"/>
            </a:endParaRPr>
          </a:p>
        </p:txBody>
      </p:sp>
      <p:pic>
        <p:nvPicPr>
          <p:cNvPr id="12" name="Picture 11" descr="A screenshot of a computer&#10;&#10;Description automatically generated">
            <a:extLst>
              <a:ext uri="{FF2B5EF4-FFF2-40B4-BE49-F238E27FC236}">
                <a16:creationId xmlns:a16="http://schemas.microsoft.com/office/drawing/2014/main" id="{6EC630D0-20FA-7EA9-FC61-2E560784DF5F}"/>
              </a:ext>
            </a:extLst>
          </p:cNvPr>
          <p:cNvPicPr>
            <a:picLocks noChangeAspect="1"/>
          </p:cNvPicPr>
          <p:nvPr/>
        </p:nvPicPr>
        <p:blipFill>
          <a:blip r:embed="rId4"/>
          <a:stretch>
            <a:fillRect/>
          </a:stretch>
        </p:blipFill>
        <p:spPr>
          <a:xfrm>
            <a:off x="5531725" y="2313590"/>
            <a:ext cx="5321300" cy="3568700"/>
          </a:xfrm>
          <a:prstGeom prst="rect">
            <a:avLst/>
          </a:prstGeom>
        </p:spPr>
      </p:pic>
      <p:sp>
        <p:nvSpPr>
          <p:cNvPr id="3" name="TextBox 2">
            <a:extLst>
              <a:ext uri="{FF2B5EF4-FFF2-40B4-BE49-F238E27FC236}">
                <a16:creationId xmlns:a16="http://schemas.microsoft.com/office/drawing/2014/main" id="{D69796EC-F859-C041-265D-7F404D19DEEF}"/>
              </a:ext>
            </a:extLst>
          </p:cNvPr>
          <p:cNvSpPr txBox="1"/>
          <p:nvPr/>
        </p:nvSpPr>
        <p:spPr>
          <a:xfrm>
            <a:off x="840829" y="1195754"/>
            <a:ext cx="36576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trigger prevents a customer from placing more than one Pending order.</a:t>
            </a:r>
            <a:endParaRPr lang="en-E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812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500"/>
                                        <p:tgtEl>
                                          <p:spTgt spid="8">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allAtOnce"/>
      <p:bldP spid="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latin typeface="Times New Roman" panose="02020603050405020304" pitchFamily="18" charset="0"/>
                <a:cs typeface="Times New Roman" panose="02020603050405020304" pitchFamily="18" charset="0"/>
              </a:rPr>
              <a:t>Team</a:t>
            </a:r>
          </a:p>
        </p:txBody>
      </p:sp>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a:xfrm>
            <a:off x="1013122" y="4070469"/>
            <a:ext cx="1281133" cy="344312"/>
          </a:xfrm>
        </p:spPr>
        <p:txBody>
          <a:bodyPr/>
          <a:lstStyle/>
          <a:p>
            <a:r>
              <a:rPr lang="en-US" sz="1600" dirty="0">
                <a:solidFill>
                  <a:schemeClr val="tx1"/>
                </a:solidFill>
                <a:latin typeface="Times New Roman" panose="02020603050405020304" pitchFamily="18" charset="0"/>
                <a:cs typeface="Times New Roman" panose="02020603050405020304" pitchFamily="18" charset="0"/>
              </a:rPr>
              <a:t>Ali Mohamed</a:t>
            </a:r>
          </a:p>
        </p:txBody>
      </p:sp>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2821000" y="4080629"/>
            <a:ext cx="1414863" cy="344312"/>
          </a:xfrm>
        </p:spPr>
        <p:txBody>
          <a:bodyPr/>
          <a:lstStyle/>
          <a:p>
            <a:r>
              <a:rPr lang="en-US" sz="1600" dirty="0">
                <a:solidFill>
                  <a:schemeClr val="tx1"/>
                </a:solidFill>
                <a:latin typeface="Times New Roman" panose="02020603050405020304" pitchFamily="18" charset="0"/>
                <a:cs typeface="Times New Roman" panose="02020603050405020304" pitchFamily="18" charset="0"/>
              </a:rPr>
              <a:t>Abdelrahman Ali</a:t>
            </a:r>
          </a:p>
        </p:txBody>
      </p:sp>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4780393" y="4064969"/>
            <a:ext cx="1086829" cy="344312"/>
          </a:xfrm>
        </p:spPr>
        <p:txBody>
          <a:bodyPr/>
          <a:lstStyle/>
          <a:p>
            <a:r>
              <a:rPr lang="en-US" sz="1600" dirty="0">
                <a:solidFill>
                  <a:schemeClr val="tx1"/>
                </a:solidFill>
                <a:latin typeface="Times New Roman" panose="02020603050405020304" pitchFamily="18" charset="0"/>
                <a:cs typeface="Times New Roman" panose="02020603050405020304" pitchFamily="18" charset="0"/>
              </a:rPr>
              <a:t>Habiba Khaled </a:t>
            </a:r>
          </a:p>
          <a:p>
            <a:endParaRPr lang="en-US" dirty="0"/>
          </a:p>
        </p:txBody>
      </p:sp>
      <p:pic>
        <p:nvPicPr>
          <p:cNvPr id="24" name="Picture 23">
            <a:extLst>
              <a:ext uri="{FF2B5EF4-FFF2-40B4-BE49-F238E27FC236}">
                <a16:creationId xmlns:a16="http://schemas.microsoft.com/office/drawing/2014/main" id="{9DD03528-8AEA-3175-2283-17474CB71440}"/>
              </a:ext>
            </a:extLst>
          </p:cNvPr>
          <p:cNvPicPr>
            <a:picLocks noChangeAspect="1"/>
          </p:cNvPicPr>
          <p:nvPr/>
        </p:nvPicPr>
        <p:blipFill>
          <a:blip r:embed="rId2"/>
          <a:stretch>
            <a:fillRect/>
          </a:stretch>
        </p:blipFill>
        <p:spPr>
          <a:xfrm>
            <a:off x="6367340" y="2462985"/>
            <a:ext cx="1481328" cy="1575481"/>
          </a:xfrm>
          <a:prstGeom prst="ellipse">
            <a:avLst/>
          </a:prstGeom>
          <a:ln>
            <a:noFill/>
          </a:ln>
          <a:effectLst>
            <a:softEdge rad="112500"/>
          </a:effectLst>
        </p:spPr>
      </p:pic>
      <p:pic>
        <p:nvPicPr>
          <p:cNvPr id="26" name="Picture 25">
            <a:extLst>
              <a:ext uri="{FF2B5EF4-FFF2-40B4-BE49-F238E27FC236}">
                <a16:creationId xmlns:a16="http://schemas.microsoft.com/office/drawing/2014/main" id="{7FECB9A0-0AFA-A5ED-DECB-1960AB589FEC}"/>
              </a:ext>
            </a:extLst>
          </p:cNvPr>
          <p:cNvPicPr>
            <a:picLocks noChangeAspect="1"/>
          </p:cNvPicPr>
          <p:nvPr/>
        </p:nvPicPr>
        <p:blipFill>
          <a:blip r:embed="rId2"/>
          <a:stretch>
            <a:fillRect/>
          </a:stretch>
        </p:blipFill>
        <p:spPr>
          <a:xfrm>
            <a:off x="8162716" y="2462985"/>
            <a:ext cx="1481328" cy="1575481"/>
          </a:xfrm>
          <a:prstGeom prst="ellipse">
            <a:avLst/>
          </a:prstGeom>
          <a:ln>
            <a:noFill/>
          </a:ln>
          <a:effectLst>
            <a:softEdge rad="112500"/>
          </a:effectLst>
        </p:spPr>
      </p:pic>
      <p:pic>
        <p:nvPicPr>
          <p:cNvPr id="28" name="Picture 27">
            <a:extLst>
              <a:ext uri="{FF2B5EF4-FFF2-40B4-BE49-F238E27FC236}">
                <a16:creationId xmlns:a16="http://schemas.microsoft.com/office/drawing/2014/main" id="{35754B45-CD60-FE33-2AC4-EACBC80A630D}"/>
              </a:ext>
            </a:extLst>
          </p:cNvPr>
          <p:cNvPicPr>
            <a:picLocks noChangeAspect="1"/>
          </p:cNvPicPr>
          <p:nvPr/>
        </p:nvPicPr>
        <p:blipFill>
          <a:blip r:embed="rId2"/>
          <a:stretch>
            <a:fillRect/>
          </a:stretch>
        </p:blipFill>
        <p:spPr>
          <a:xfrm>
            <a:off x="9958092" y="2469232"/>
            <a:ext cx="1481328" cy="1575481"/>
          </a:xfrm>
          <a:prstGeom prst="ellipse">
            <a:avLst/>
          </a:prstGeom>
          <a:ln>
            <a:noFill/>
          </a:ln>
          <a:effectLst>
            <a:softEdge rad="112500"/>
          </a:effectLst>
        </p:spPr>
      </p:pic>
      <p:pic>
        <p:nvPicPr>
          <p:cNvPr id="32" name="Picture 31">
            <a:extLst>
              <a:ext uri="{FF2B5EF4-FFF2-40B4-BE49-F238E27FC236}">
                <a16:creationId xmlns:a16="http://schemas.microsoft.com/office/drawing/2014/main" id="{15FBC7F0-E39C-737F-F926-341F2C53FA7E}"/>
              </a:ext>
            </a:extLst>
          </p:cNvPr>
          <p:cNvPicPr>
            <a:picLocks noChangeAspect="1"/>
          </p:cNvPicPr>
          <p:nvPr/>
        </p:nvPicPr>
        <p:blipFill>
          <a:blip r:embed="rId2"/>
          <a:stretch>
            <a:fillRect/>
          </a:stretch>
        </p:blipFill>
        <p:spPr>
          <a:xfrm>
            <a:off x="4568536" y="2462985"/>
            <a:ext cx="1481328" cy="1575481"/>
          </a:xfrm>
          <a:prstGeom prst="ellipse">
            <a:avLst/>
          </a:prstGeom>
          <a:ln>
            <a:noFill/>
          </a:ln>
          <a:effectLst>
            <a:softEdge rad="112500"/>
          </a:effectLst>
        </p:spPr>
      </p:pic>
      <p:pic>
        <p:nvPicPr>
          <p:cNvPr id="40" name="Picture 39">
            <a:extLst>
              <a:ext uri="{FF2B5EF4-FFF2-40B4-BE49-F238E27FC236}">
                <a16:creationId xmlns:a16="http://schemas.microsoft.com/office/drawing/2014/main" id="{C4E80E5B-372C-A04B-1F53-E6510E01814B}"/>
              </a:ext>
            </a:extLst>
          </p:cNvPr>
          <p:cNvPicPr>
            <a:picLocks noChangeAspect="1"/>
          </p:cNvPicPr>
          <p:nvPr/>
        </p:nvPicPr>
        <p:blipFill>
          <a:blip r:embed="rId3"/>
          <a:stretch>
            <a:fillRect/>
          </a:stretch>
        </p:blipFill>
        <p:spPr>
          <a:xfrm>
            <a:off x="2773160" y="2315979"/>
            <a:ext cx="1481328" cy="1845046"/>
          </a:xfrm>
          <a:prstGeom prst="ellipse">
            <a:avLst/>
          </a:prstGeom>
          <a:ln>
            <a:noFill/>
          </a:ln>
          <a:effectLst>
            <a:softEdge rad="112500"/>
          </a:effectLst>
        </p:spPr>
      </p:pic>
      <p:pic>
        <p:nvPicPr>
          <p:cNvPr id="43" name="Picture 42">
            <a:extLst>
              <a:ext uri="{FF2B5EF4-FFF2-40B4-BE49-F238E27FC236}">
                <a16:creationId xmlns:a16="http://schemas.microsoft.com/office/drawing/2014/main" id="{F0742807-A9F6-115C-F557-D51F78EA300E}"/>
              </a:ext>
            </a:extLst>
          </p:cNvPr>
          <p:cNvPicPr>
            <a:picLocks noChangeAspect="1"/>
          </p:cNvPicPr>
          <p:nvPr/>
        </p:nvPicPr>
        <p:blipFill>
          <a:blip r:embed="rId3"/>
          <a:stretch>
            <a:fillRect/>
          </a:stretch>
        </p:blipFill>
        <p:spPr>
          <a:xfrm>
            <a:off x="990678" y="2330284"/>
            <a:ext cx="1481328" cy="1845046"/>
          </a:xfrm>
          <a:prstGeom prst="ellipse">
            <a:avLst/>
          </a:prstGeom>
          <a:ln>
            <a:noFill/>
          </a:ln>
          <a:effectLst>
            <a:softEdge rad="112500"/>
          </a:effectLst>
        </p:spPr>
      </p:pic>
      <p:sp>
        <p:nvSpPr>
          <p:cNvPr id="44" name="Text Placeholder 32">
            <a:extLst>
              <a:ext uri="{FF2B5EF4-FFF2-40B4-BE49-F238E27FC236}">
                <a16:creationId xmlns:a16="http://schemas.microsoft.com/office/drawing/2014/main" id="{3214D495-F0F4-4198-0F13-C0969FCFA227}"/>
              </a:ext>
            </a:extLst>
          </p:cNvPr>
          <p:cNvSpPr txBox="1">
            <a:spLocks/>
          </p:cNvSpPr>
          <p:nvPr/>
        </p:nvSpPr>
        <p:spPr>
          <a:xfrm>
            <a:off x="6376695" y="4061657"/>
            <a:ext cx="1481328" cy="34431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chemeClr val="accent4"/>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solidFill>
                  <a:schemeClr val="tx1"/>
                </a:solidFill>
                <a:latin typeface="Times New Roman" panose="02020603050405020304" pitchFamily="18" charset="0"/>
                <a:cs typeface="Times New Roman" panose="02020603050405020304" pitchFamily="18" charset="0"/>
              </a:rPr>
              <a:t>Bodour</a:t>
            </a:r>
            <a:r>
              <a:rPr lang="en-US" sz="1600" dirty="0">
                <a:solidFill>
                  <a:schemeClr val="tx1"/>
                </a:solidFill>
                <a:latin typeface="Times New Roman" panose="02020603050405020304" pitchFamily="18" charset="0"/>
                <a:cs typeface="Times New Roman" panose="02020603050405020304" pitchFamily="18" charset="0"/>
              </a:rPr>
              <a:t>  Mohamed</a:t>
            </a:r>
          </a:p>
        </p:txBody>
      </p:sp>
      <p:sp>
        <p:nvSpPr>
          <p:cNvPr id="45" name="Text Placeholder 32">
            <a:extLst>
              <a:ext uri="{FF2B5EF4-FFF2-40B4-BE49-F238E27FC236}">
                <a16:creationId xmlns:a16="http://schemas.microsoft.com/office/drawing/2014/main" id="{6C2F3C6F-7118-CA00-5A76-88399E8D9636}"/>
              </a:ext>
            </a:extLst>
          </p:cNvPr>
          <p:cNvSpPr txBox="1">
            <a:spLocks/>
          </p:cNvSpPr>
          <p:nvPr/>
        </p:nvSpPr>
        <p:spPr>
          <a:xfrm>
            <a:off x="8162715" y="4064969"/>
            <a:ext cx="1481329" cy="34431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chemeClr val="accent4"/>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solidFill>
                  <a:schemeClr val="tx1"/>
                </a:solidFill>
                <a:latin typeface="Times New Roman" panose="02020603050405020304" pitchFamily="18" charset="0"/>
                <a:cs typeface="Times New Roman" panose="02020603050405020304" pitchFamily="18" charset="0"/>
              </a:rPr>
              <a:t>Menna-Tollah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Abdelhaleem</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51" name="Text Placeholder 32">
            <a:extLst>
              <a:ext uri="{FF2B5EF4-FFF2-40B4-BE49-F238E27FC236}">
                <a16:creationId xmlns:a16="http://schemas.microsoft.com/office/drawing/2014/main" id="{D08BCDFC-E49E-0633-A88C-A20035B73888}"/>
              </a:ext>
            </a:extLst>
          </p:cNvPr>
          <p:cNvSpPr txBox="1">
            <a:spLocks/>
          </p:cNvSpPr>
          <p:nvPr/>
        </p:nvSpPr>
        <p:spPr>
          <a:xfrm>
            <a:off x="9958092" y="4061657"/>
            <a:ext cx="1582845" cy="34431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chemeClr val="accent4"/>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solidFill>
                <a:latin typeface="Times New Roman" panose="02020603050405020304" pitchFamily="18" charset="0"/>
                <a:cs typeface="Times New Roman" panose="02020603050405020304" pitchFamily="18" charset="0"/>
              </a:rPr>
              <a:t>Aya-</a:t>
            </a:r>
            <a:r>
              <a:rPr lang="en-US" sz="1600" dirty="0" err="1">
                <a:solidFill>
                  <a:schemeClr val="tx1"/>
                </a:solidFill>
                <a:latin typeface="Times New Roman" panose="02020603050405020304" pitchFamily="18" charset="0"/>
                <a:cs typeface="Times New Roman" panose="02020603050405020304" pitchFamily="18" charset="0"/>
              </a:rPr>
              <a:t>Tollah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Abdelhamed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57" name="Rectangle 2">
            <a:extLst>
              <a:ext uri="{FF2B5EF4-FFF2-40B4-BE49-F238E27FC236}">
                <a16:creationId xmlns:a16="http://schemas.microsoft.com/office/drawing/2014/main" id="{709D1080-A0AF-D3B6-0377-BCB8C815327D}"/>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19884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wipe(up)">
                                      <p:cBhvr>
                                        <p:cTn id="10" dur="500"/>
                                        <p:tgtEl>
                                          <p:spTgt spid="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wipe(up)">
                                      <p:cBhvr>
                                        <p:cTn id="18" dur="500"/>
                                        <p:tgtEl>
                                          <p:spTgt spid="2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up)">
                                      <p:cBhvr>
                                        <p:cTn id="26" dur="500"/>
                                        <p:tgtEl>
                                          <p:spTgt spid="3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up)">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9" grpId="0" build="p"/>
      <p:bldP spid="33" grpId="0" build="p"/>
      <p:bldP spid="44" grpId="0"/>
      <p:bldP spid="45"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7ABF-50E4-A299-6612-973789F90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4A3A6-B1C9-6703-8073-1996D0F2886C}"/>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Triggers</a:t>
            </a:r>
          </a:p>
        </p:txBody>
      </p:sp>
      <p:pic>
        <p:nvPicPr>
          <p:cNvPr id="4" name="Picture 3">
            <a:extLst>
              <a:ext uri="{FF2B5EF4-FFF2-40B4-BE49-F238E27FC236}">
                <a16:creationId xmlns:a16="http://schemas.microsoft.com/office/drawing/2014/main" id="{9CFAC6F3-F45A-7A9D-4C8F-86FC2C77EC57}"/>
              </a:ext>
            </a:extLst>
          </p:cNvPr>
          <p:cNvPicPr>
            <a:picLocks noChangeAspect="1"/>
          </p:cNvPicPr>
          <p:nvPr/>
        </p:nvPicPr>
        <p:blipFill>
          <a:blip r:embed="rId2"/>
          <a:stretch>
            <a:fillRect/>
          </a:stretch>
        </p:blipFill>
        <p:spPr>
          <a:xfrm>
            <a:off x="6092189" y="3375655"/>
            <a:ext cx="7621" cy="106689"/>
          </a:xfrm>
          <a:prstGeom prst="rect">
            <a:avLst/>
          </a:prstGeom>
        </p:spPr>
      </p:pic>
      <p:sp>
        <p:nvSpPr>
          <p:cNvPr id="8" name="TextBox 7">
            <a:extLst>
              <a:ext uri="{FF2B5EF4-FFF2-40B4-BE49-F238E27FC236}">
                <a16:creationId xmlns:a16="http://schemas.microsoft.com/office/drawing/2014/main" id="{478FF2F2-3B94-5290-207F-511038819331}"/>
              </a:ext>
            </a:extLst>
          </p:cNvPr>
          <p:cNvSpPr txBox="1"/>
          <p:nvPr/>
        </p:nvSpPr>
        <p:spPr>
          <a:xfrm>
            <a:off x="4954588" y="1018450"/>
            <a:ext cx="4085241" cy="646331"/>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ensures that the rating in the Feedback table is between 1 and 5.</a:t>
            </a:r>
            <a:endParaRPr lang="en-E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7B42176-5EFB-46A4-FF3A-CFF74601854F}"/>
              </a:ext>
            </a:extLst>
          </p:cNvPr>
          <p:cNvSpPr txBox="1"/>
          <p:nvPr/>
        </p:nvSpPr>
        <p:spPr>
          <a:xfrm>
            <a:off x="768159" y="1021663"/>
            <a:ext cx="36576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trigger assigns a customer to the 'VIP' segment if their total spending exceeds $5000.</a:t>
            </a:r>
            <a:endParaRPr lang="en-EG" dirty="0">
              <a:latin typeface="Times New Roman" panose="02020603050405020304" pitchFamily="18" charset="0"/>
              <a:cs typeface="Times New Roman" panose="02020603050405020304" pitchFamily="18" charset="0"/>
            </a:endParaRPr>
          </a:p>
        </p:txBody>
      </p:sp>
      <p:pic>
        <p:nvPicPr>
          <p:cNvPr id="7" name="Picture 6" descr="A screenshot of a computer code&#10;&#10;Description automatically generated">
            <a:extLst>
              <a:ext uri="{FF2B5EF4-FFF2-40B4-BE49-F238E27FC236}">
                <a16:creationId xmlns:a16="http://schemas.microsoft.com/office/drawing/2014/main" id="{2B5A7483-6BC0-4C77-8971-1CB78F0088DE}"/>
              </a:ext>
            </a:extLst>
          </p:cNvPr>
          <p:cNvPicPr>
            <a:picLocks noChangeAspect="1"/>
          </p:cNvPicPr>
          <p:nvPr/>
        </p:nvPicPr>
        <p:blipFill>
          <a:blip r:embed="rId3"/>
          <a:stretch>
            <a:fillRect/>
          </a:stretch>
        </p:blipFill>
        <p:spPr>
          <a:xfrm>
            <a:off x="899757" y="2026751"/>
            <a:ext cx="3657600" cy="39370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10F41F06-E624-F51A-B7A6-6ED9973295F8}"/>
              </a:ext>
            </a:extLst>
          </p:cNvPr>
          <p:cNvPicPr>
            <a:picLocks noChangeAspect="1"/>
          </p:cNvPicPr>
          <p:nvPr/>
        </p:nvPicPr>
        <p:blipFill>
          <a:blip r:embed="rId4"/>
          <a:stretch>
            <a:fillRect/>
          </a:stretch>
        </p:blipFill>
        <p:spPr>
          <a:xfrm>
            <a:off x="4734528" y="1756833"/>
            <a:ext cx="5539855" cy="1761927"/>
          </a:xfrm>
          <a:prstGeom prst="rect">
            <a:avLst/>
          </a:prstGeom>
        </p:spPr>
      </p:pic>
      <p:sp>
        <p:nvSpPr>
          <p:cNvPr id="11" name="TextBox 10">
            <a:extLst>
              <a:ext uri="{FF2B5EF4-FFF2-40B4-BE49-F238E27FC236}">
                <a16:creationId xmlns:a16="http://schemas.microsoft.com/office/drawing/2014/main" id="{0EE32FDB-B8C6-2639-2F42-5392B746115D}"/>
              </a:ext>
            </a:extLst>
          </p:cNvPr>
          <p:cNvSpPr txBox="1"/>
          <p:nvPr/>
        </p:nvSpPr>
        <p:spPr>
          <a:xfrm>
            <a:off x="4954587" y="3518761"/>
            <a:ext cx="4085241" cy="646331"/>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logs an entry into a </a:t>
            </a:r>
            <a:r>
              <a:rPr lang="en-US" dirty="0" err="1">
                <a:latin typeface="Times New Roman" panose="02020603050405020304" pitchFamily="18" charset="0"/>
                <a:cs typeface="Times New Roman" panose="02020603050405020304" pitchFamily="18" charset="0"/>
              </a:rPr>
              <a:t>Returns_Log</a:t>
            </a:r>
            <a:r>
              <a:rPr lang="en-US" dirty="0">
                <a:latin typeface="Times New Roman" panose="02020603050405020304" pitchFamily="18" charset="0"/>
                <a:cs typeface="Times New Roman" panose="02020603050405020304" pitchFamily="18" charset="0"/>
              </a:rPr>
              <a:t> table whenever a return is recorded.</a:t>
            </a:r>
            <a:endParaRPr lang="en-EG" dirty="0">
              <a:latin typeface="Times New Roman" panose="02020603050405020304" pitchFamily="18" charset="0"/>
              <a:cs typeface="Times New Roman" panose="02020603050405020304" pitchFamily="18" charset="0"/>
            </a:endParaRPr>
          </a:p>
        </p:txBody>
      </p:sp>
      <p:pic>
        <p:nvPicPr>
          <p:cNvPr id="14" name="Picture 13" descr="A computer screen shot of a computer code&#10;&#10;Description automatically generated">
            <a:extLst>
              <a:ext uri="{FF2B5EF4-FFF2-40B4-BE49-F238E27FC236}">
                <a16:creationId xmlns:a16="http://schemas.microsoft.com/office/drawing/2014/main" id="{051C2477-A3B5-C293-F833-70A1CD1BF891}"/>
              </a:ext>
            </a:extLst>
          </p:cNvPr>
          <p:cNvPicPr>
            <a:picLocks noChangeAspect="1"/>
          </p:cNvPicPr>
          <p:nvPr/>
        </p:nvPicPr>
        <p:blipFill>
          <a:blip r:embed="rId5"/>
          <a:stretch>
            <a:fillRect/>
          </a:stretch>
        </p:blipFill>
        <p:spPr>
          <a:xfrm>
            <a:off x="4954587" y="4201510"/>
            <a:ext cx="5319795" cy="1524000"/>
          </a:xfrm>
          <a:prstGeom prst="rect">
            <a:avLst/>
          </a:prstGeom>
        </p:spPr>
      </p:pic>
    </p:spTree>
    <p:extLst>
      <p:ext uri="{BB962C8B-B14F-4D97-AF65-F5344CB8AC3E}">
        <p14:creationId xmlns:p14="http://schemas.microsoft.com/office/powerpoint/2010/main" val="8947663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build="allAtOnce"/>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ADEE-82BF-4E59-2D4A-D20A2A53A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93842-7BD4-C2E1-488A-EB3FF820F6FF}"/>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Functions</a:t>
            </a:r>
          </a:p>
        </p:txBody>
      </p:sp>
      <p:pic>
        <p:nvPicPr>
          <p:cNvPr id="4" name="Picture 3">
            <a:extLst>
              <a:ext uri="{FF2B5EF4-FFF2-40B4-BE49-F238E27FC236}">
                <a16:creationId xmlns:a16="http://schemas.microsoft.com/office/drawing/2014/main" id="{8619CE69-590E-0F8F-9052-008F9077CDFD}"/>
              </a:ext>
            </a:extLst>
          </p:cNvPr>
          <p:cNvPicPr>
            <a:picLocks noChangeAspect="1"/>
          </p:cNvPicPr>
          <p:nvPr/>
        </p:nvPicPr>
        <p:blipFill>
          <a:blip r:embed="rId2"/>
          <a:stretch>
            <a:fillRect/>
          </a:stretch>
        </p:blipFill>
        <p:spPr>
          <a:xfrm>
            <a:off x="6092189" y="3375655"/>
            <a:ext cx="7621" cy="106689"/>
          </a:xfrm>
          <a:prstGeom prst="rect">
            <a:avLst/>
          </a:prstGeom>
        </p:spPr>
      </p:pic>
      <p:sp>
        <p:nvSpPr>
          <p:cNvPr id="8" name="TextBox 7">
            <a:extLst>
              <a:ext uri="{FF2B5EF4-FFF2-40B4-BE49-F238E27FC236}">
                <a16:creationId xmlns:a16="http://schemas.microsoft.com/office/drawing/2014/main" id="{05198B9E-4FEA-B82D-2E5C-D5942F7ACF49}"/>
              </a:ext>
            </a:extLst>
          </p:cNvPr>
          <p:cNvSpPr txBox="1"/>
          <p:nvPr/>
        </p:nvSpPr>
        <p:spPr>
          <a:xfrm>
            <a:off x="5531724" y="1195754"/>
            <a:ext cx="4085241" cy="923330"/>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Count Customer Orders :returns the total number of orders a customer has placed.</a:t>
            </a:r>
            <a:endParaRPr lang="en-E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7550B2E-2766-F372-A71E-90918C2236DE}"/>
              </a:ext>
            </a:extLst>
          </p:cNvPr>
          <p:cNvSpPr txBox="1"/>
          <p:nvPr/>
        </p:nvSpPr>
        <p:spPr>
          <a:xfrm>
            <a:off x="840829" y="1195754"/>
            <a:ext cx="36576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Calculate Order Total :calculate the total price for an order by summing the price of each product in the </a:t>
            </a:r>
            <a:r>
              <a:rPr lang="en-US" dirty="0" err="1">
                <a:latin typeface="Times New Roman" panose="02020603050405020304" pitchFamily="18" charset="0"/>
                <a:cs typeface="Times New Roman" panose="02020603050405020304" pitchFamily="18" charset="0"/>
              </a:rPr>
              <a:t>Order_Product</a:t>
            </a:r>
            <a:r>
              <a:rPr lang="en-US" dirty="0">
                <a:latin typeface="Times New Roman" panose="02020603050405020304" pitchFamily="18" charset="0"/>
                <a:cs typeface="Times New Roman" panose="02020603050405020304" pitchFamily="18" charset="0"/>
              </a:rPr>
              <a:t> table.</a:t>
            </a:r>
            <a:endParaRPr lang="en-EG" dirty="0">
              <a:latin typeface="Times New Roman" panose="02020603050405020304" pitchFamily="18" charset="0"/>
              <a:cs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AC1534E9-8AA0-AA8B-1F8E-BA506544CBCF}"/>
              </a:ext>
            </a:extLst>
          </p:cNvPr>
          <p:cNvPicPr>
            <a:picLocks noChangeAspect="1"/>
          </p:cNvPicPr>
          <p:nvPr/>
        </p:nvPicPr>
        <p:blipFill>
          <a:blip r:embed="rId3"/>
          <a:stretch>
            <a:fillRect/>
          </a:stretch>
        </p:blipFill>
        <p:spPr>
          <a:xfrm>
            <a:off x="679450" y="2446082"/>
            <a:ext cx="4439088" cy="3216164"/>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6FB602A8-E073-C9CA-221A-2DACE33B2612}"/>
              </a:ext>
            </a:extLst>
          </p:cNvPr>
          <p:cNvPicPr>
            <a:picLocks noChangeAspect="1"/>
          </p:cNvPicPr>
          <p:nvPr/>
        </p:nvPicPr>
        <p:blipFill>
          <a:blip r:embed="rId4"/>
          <a:stretch>
            <a:fillRect/>
          </a:stretch>
        </p:blipFill>
        <p:spPr>
          <a:xfrm>
            <a:off x="5616739" y="2209977"/>
            <a:ext cx="5114322" cy="3457903"/>
          </a:xfrm>
          <a:prstGeom prst="rect">
            <a:avLst/>
          </a:prstGeom>
        </p:spPr>
      </p:pic>
    </p:spTree>
    <p:extLst>
      <p:ext uri="{BB962C8B-B14F-4D97-AF65-F5344CB8AC3E}">
        <p14:creationId xmlns:p14="http://schemas.microsoft.com/office/powerpoint/2010/main" val="33973169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wipe(up)">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allAtOnce"/>
      <p:bldP spid="3"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2946-55C0-8B57-86EC-F497F2CB8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7B9A8-A35A-C39D-68E2-CE467C5A5F8F}"/>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Functions</a:t>
            </a:r>
          </a:p>
        </p:txBody>
      </p:sp>
      <p:pic>
        <p:nvPicPr>
          <p:cNvPr id="4" name="Picture 3">
            <a:extLst>
              <a:ext uri="{FF2B5EF4-FFF2-40B4-BE49-F238E27FC236}">
                <a16:creationId xmlns:a16="http://schemas.microsoft.com/office/drawing/2014/main" id="{2576D400-2210-5418-2995-515735F04B13}"/>
              </a:ext>
            </a:extLst>
          </p:cNvPr>
          <p:cNvPicPr>
            <a:picLocks noChangeAspect="1"/>
          </p:cNvPicPr>
          <p:nvPr/>
        </p:nvPicPr>
        <p:blipFill>
          <a:blip r:embed="rId2"/>
          <a:stretch>
            <a:fillRect/>
          </a:stretch>
        </p:blipFill>
        <p:spPr>
          <a:xfrm>
            <a:off x="6092189" y="3375655"/>
            <a:ext cx="7621" cy="106689"/>
          </a:xfrm>
          <a:prstGeom prst="rect">
            <a:avLst/>
          </a:prstGeom>
        </p:spPr>
      </p:pic>
      <p:sp>
        <p:nvSpPr>
          <p:cNvPr id="8" name="TextBox 7">
            <a:extLst>
              <a:ext uri="{FF2B5EF4-FFF2-40B4-BE49-F238E27FC236}">
                <a16:creationId xmlns:a16="http://schemas.microsoft.com/office/drawing/2014/main" id="{F3F863A0-8736-5428-DC20-D313BAE3842A}"/>
              </a:ext>
            </a:extLst>
          </p:cNvPr>
          <p:cNvSpPr txBox="1"/>
          <p:nvPr/>
        </p:nvSpPr>
        <p:spPr>
          <a:xfrm>
            <a:off x="5531724" y="1195754"/>
            <a:ext cx="4085241" cy="923330"/>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Calculate Customer Lifetime Value (CLV) :calculates the total spending of a customer.</a:t>
            </a:r>
            <a:endParaRPr lang="en-E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1921EE4-9665-E6F8-6E10-FA38890277BE}"/>
              </a:ext>
            </a:extLst>
          </p:cNvPr>
          <p:cNvSpPr txBox="1"/>
          <p:nvPr/>
        </p:nvSpPr>
        <p:spPr>
          <a:xfrm>
            <a:off x="840829" y="1195754"/>
            <a:ext cx="36576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Get Product Category :returns the category name of a product.</a:t>
            </a:r>
            <a:endParaRPr lang="en-EG" dirty="0">
              <a:latin typeface="Times New Roman" panose="02020603050405020304" pitchFamily="18" charset="0"/>
              <a:cs typeface="Times New Roman" panose="02020603050405020304" pitchFamily="18" charset="0"/>
            </a:endParaRPr>
          </a:p>
        </p:txBody>
      </p:sp>
      <p:pic>
        <p:nvPicPr>
          <p:cNvPr id="7" name="Picture 6" descr="A screenshot of a computer code&#10;&#10;Description automatically generated">
            <a:extLst>
              <a:ext uri="{FF2B5EF4-FFF2-40B4-BE49-F238E27FC236}">
                <a16:creationId xmlns:a16="http://schemas.microsoft.com/office/drawing/2014/main" id="{9AD03B7D-2F3B-CA9C-DB12-2B73FFE5BEE7}"/>
              </a:ext>
            </a:extLst>
          </p:cNvPr>
          <p:cNvPicPr>
            <a:picLocks noChangeAspect="1"/>
          </p:cNvPicPr>
          <p:nvPr/>
        </p:nvPicPr>
        <p:blipFill>
          <a:blip r:embed="rId3"/>
          <a:stretch>
            <a:fillRect/>
          </a:stretch>
        </p:blipFill>
        <p:spPr>
          <a:xfrm>
            <a:off x="967828" y="2133600"/>
            <a:ext cx="3773381" cy="3528646"/>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FF38759F-143E-5EE2-2508-50F27D5E71BE}"/>
              </a:ext>
            </a:extLst>
          </p:cNvPr>
          <p:cNvPicPr>
            <a:picLocks noChangeAspect="1"/>
          </p:cNvPicPr>
          <p:nvPr/>
        </p:nvPicPr>
        <p:blipFill>
          <a:blip r:embed="rId4"/>
          <a:stretch>
            <a:fillRect/>
          </a:stretch>
        </p:blipFill>
        <p:spPr>
          <a:xfrm>
            <a:off x="5391807" y="2133601"/>
            <a:ext cx="4815927" cy="3528645"/>
          </a:xfrm>
          <a:prstGeom prst="rect">
            <a:avLst/>
          </a:prstGeom>
        </p:spPr>
      </p:pic>
    </p:spTree>
    <p:extLst>
      <p:ext uri="{BB962C8B-B14F-4D97-AF65-F5344CB8AC3E}">
        <p14:creationId xmlns:p14="http://schemas.microsoft.com/office/powerpoint/2010/main" val="3491438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C61B7-F99B-4457-7F65-D35B292F4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3ABDC-5408-55F3-55D9-6DA085C045CF}"/>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Functions</a:t>
            </a:r>
          </a:p>
        </p:txBody>
      </p:sp>
      <p:pic>
        <p:nvPicPr>
          <p:cNvPr id="4" name="Picture 3">
            <a:extLst>
              <a:ext uri="{FF2B5EF4-FFF2-40B4-BE49-F238E27FC236}">
                <a16:creationId xmlns:a16="http://schemas.microsoft.com/office/drawing/2014/main" id="{1E184FE3-C12B-8770-AA1C-A95B600F7549}"/>
              </a:ext>
            </a:extLst>
          </p:cNvPr>
          <p:cNvPicPr>
            <a:picLocks noChangeAspect="1"/>
          </p:cNvPicPr>
          <p:nvPr/>
        </p:nvPicPr>
        <p:blipFill>
          <a:blip r:embed="rId2"/>
          <a:stretch>
            <a:fillRect/>
          </a:stretch>
        </p:blipFill>
        <p:spPr>
          <a:xfrm>
            <a:off x="6092189" y="3375655"/>
            <a:ext cx="7621" cy="106689"/>
          </a:xfrm>
          <a:prstGeom prst="rect">
            <a:avLst/>
          </a:prstGeom>
        </p:spPr>
      </p:pic>
      <p:sp>
        <p:nvSpPr>
          <p:cNvPr id="8" name="TextBox 7">
            <a:extLst>
              <a:ext uri="{FF2B5EF4-FFF2-40B4-BE49-F238E27FC236}">
                <a16:creationId xmlns:a16="http://schemas.microsoft.com/office/drawing/2014/main" id="{BC8EDE13-1F0B-7881-3A88-780C0D5052C0}"/>
              </a:ext>
            </a:extLst>
          </p:cNvPr>
          <p:cNvSpPr txBox="1"/>
          <p:nvPr/>
        </p:nvSpPr>
        <p:spPr>
          <a:xfrm>
            <a:off x="5531724" y="1195754"/>
            <a:ext cx="4085241" cy="646331"/>
          </a:xfrm>
          <a:prstGeom prst="rect">
            <a:avLst/>
          </a:prstGeom>
          <a:noFill/>
        </p:spPr>
        <p:txBody>
          <a:bodyPr wrap="square" rtlCol="0">
            <a:spAutoFit/>
          </a:bodyPr>
          <a:lstStyle/>
          <a:p>
            <a:r>
              <a:rPr lang="en-EG"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  Get Customer Segment :returns the segment name of a customer.</a:t>
            </a:r>
            <a:endParaRPr lang="en-E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81890E-715B-0A5C-4AC5-345E80B494F3}"/>
              </a:ext>
            </a:extLst>
          </p:cNvPr>
          <p:cNvSpPr txBox="1"/>
          <p:nvPr/>
        </p:nvSpPr>
        <p:spPr>
          <a:xfrm>
            <a:off x="840829" y="1195754"/>
            <a:ext cx="36576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5) Get Most Sold Product :returns the </a:t>
            </a:r>
            <a:r>
              <a:rPr lang="en-US" dirty="0" err="1">
                <a:latin typeface="Times New Roman" panose="02020603050405020304" pitchFamily="18" charset="0"/>
                <a:cs typeface="Times New Roman" panose="02020603050405020304" pitchFamily="18" charset="0"/>
              </a:rPr>
              <a:t>Product_ID</a:t>
            </a:r>
            <a:r>
              <a:rPr lang="en-US" dirty="0">
                <a:latin typeface="Times New Roman" panose="02020603050405020304" pitchFamily="18" charset="0"/>
                <a:cs typeface="Times New Roman" panose="02020603050405020304" pitchFamily="18" charset="0"/>
              </a:rPr>
              <a:t> of the most sold product.</a:t>
            </a:r>
          </a:p>
          <a:p>
            <a:endParaRPr lang="en-EG" dirty="0">
              <a:latin typeface="Times New Roman" panose="02020603050405020304" pitchFamily="18" charset="0"/>
              <a:cs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3AAD2CBA-2C2F-AE5E-5911-0A82F6013892}"/>
              </a:ext>
            </a:extLst>
          </p:cNvPr>
          <p:cNvPicPr>
            <a:picLocks noChangeAspect="1"/>
          </p:cNvPicPr>
          <p:nvPr/>
        </p:nvPicPr>
        <p:blipFill>
          <a:blip r:embed="rId3"/>
          <a:stretch>
            <a:fillRect/>
          </a:stretch>
        </p:blipFill>
        <p:spPr>
          <a:xfrm>
            <a:off x="906396" y="1842085"/>
            <a:ext cx="4275137" cy="3528644"/>
          </a:xfrm>
          <a:prstGeom prst="rect">
            <a:avLst/>
          </a:prstGeom>
        </p:spPr>
      </p:pic>
      <p:pic>
        <p:nvPicPr>
          <p:cNvPr id="11" name="Picture 10" descr="A computer screen shot of a code&#10;&#10;Description automatically generated">
            <a:extLst>
              <a:ext uri="{FF2B5EF4-FFF2-40B4-BE49-F238E27FC236}">
                <a16:creationId xmlns:a16="http://schemas.microsoft.com/office/drawing/2014/main" id="{48B366E0-6B16-5877-7C02-741AD1086D1A}"/>
              </a:ext>
            </a:extLst>
          </p:cNvPr>
          <p:cNvPicPr>
            <a:picLocks noChangeAspect="1"/>
          </p:cNvPicPr>
          <p:nvPr/>
        </p:nvPicPr>
        <p:blipFill>
          <a:blip r:embed="rId4"/>
          <a:stretch>
            <a:fillRect/>
          </a:stretch>
        </p:blipFill>
        <p:spPr>
          <a:xfrm>
            <a:off x="5531724" y="2119084"/>
            <a:ext cx="4403835" cy="3141854"/>
          </a:xfrm>
          <a:prstGeom prst="rect">
            <a:avLst/>
          </a:prstGeom>
        </p:spPr>
      </p:pic>
    </p:spTree>
    <p:extLst>
      <p:ext uri="{BB962C8B-B14F-4D97-AF65-F5344CB8AC3E}">
        <p14:creationId xmlns:p14="http://schemas.microsoft.com/office/powerpoint/2010/main" val="579332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A2C129-4038-2D62-31AC-6187B57F85DA}"/>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F8446518-E9D6-1E67-DACF-CB48B8ADDB99}"/>
              </a:ext>
            </a:extLst>
          </p:cNvPr>
          <p:cNvPicPr>
            <a:picLocks noGrp="1" noChangeAspect="1"/>
          </p:cNvPicPr>
          <p:nvPr>
            <p:ph type="pic" sz="quarter" idx="10"/>
          </p:nvPr>
        </p:nvPicPr>
        <p:blipFill>
          <a:blip r:embed="rId2">
            <a:alphaModFix amt="80000"/>
          </a:blip>
          <a:srcRect t="6692" b="6692"/>
          <a:stretch/>
        </p:blipFill>
        <p:spPr>
          <a:xfrm>
            <a:off x="-5606" y="9939"/>
            <a:ext cx="12192000" cy="6858000"/>
          </a:xfrm>
        </p:spPr>
      </p:pic>
      <p:sp>
        <p:nvSpPr>
          <p:cNvPr id="7" name="Oval 6">
            <a:extLst>
              <a:ext uri="{FF2B5EF4-FFF2-40B4-BE49-F238E27FC236}">
                <a16:creationId xmlns:a16="http://schemas.microsoft.com/office/drawing/2014/main" id="{3353DE01-4FB4-723C-C101-6767C630E910}"/>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08209168-3EAA-212A-E575-2FAE0DB7F9F4}"/>
              </a:ext>
            </a:extLst>
          </p:cNvPr>
          <p:cNvSpPr>
            <a:spLocks noGrp="1"/>
          </p:cNvSpPr>
          <p:nvPr>
            <p:ph type="title"/>
          </p:nvPr>
        </p:nvSpPr>
        <p:spPr>
          <a:xfrm>
            <a:off x="4045678" y="1727200"/>
            <a:ext cx="4336322" cy="692878"/>
          </a:xfrm>
        </p:spPr>
        <p:txBody>
          <a:bodyPr/>
          <a:lstStyle/>
          <a:p>
            <a:pPr algn="l" rtl="0" eaLnBrk="1" latinLnBrk="0" hangingPunct="1"/>
            <a:r>
              <a:rPr lang="en-US" sz="4400" b="1" kern="1200" dirty="0">
                <a:effectLst/>
                <a:latin typeface="Times New Roman" panose="02020603050405020304" pitchFamily="18" charset="0"/>
                <a:ea typeface="+mn-ea"/>
                <a:cs typeface="Times New Roman" panose="02020603050405020304" pitchFamily="18" charset="0"/>
              </a:rPr>
              <a:t>Data Warehouse:</a:t>
            </a:r>
            <a:br>
              <a:rPr lang="en-US" sz="4000" b="1" kern="1200" dirty="0">
                <a:effectLst/>
                <a:latin typeface="Times New Roman" panose="02020603050405020304" pitchFamily="18" charset="0"/>
                <a:ea typeface="+mn-ea"/>
                <a:cs typeface="Times New Roman" panose="02020603050405020304" pitchFamily="18" charset="0"/>
              </a:rPr>
            </a:br>
            <a:endParaRPr lang="en-US" sz="4000" b="1" dirty="0"/>
          </a:p>
        </p:txBody>
      </p:sp>
      <p:sp>
        <p:nvSpPr>
          <p:cNvPr id="2" name="Oval 1">
            <a:extLst>
              <a:ext uri="{FF2B5EF4-FFF2-40B4-BE49-F238E27FC236}">
                <a16:creationId xmlns:a16="http://schemas.microsoft.com/office/drawing/2014/main" id="{43EF5C5B-0E0E-421A-777F-292C0DA6191E}"/>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F2A5B3-C665-B1A8-F69B-D0502DB7CF73}"/>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55C213A-9C03-7DBA-C0E4-E208682912E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562E24E-97F0-5E27-9BCB-1424BF5988E7}"/>
              </a:ext>
            </a:extLst>
          </p:cNvPr>
          <p:cNvSpPr txBox="1"/>
          <p:nvPr/>
        </p:nvSpPr>
        <p:spPr>
          <a:xfrm>
            <a:off x="4043680" y="2550160"/>
            <a:ext cx="4336322" cy="4616648"/>
          </a:xfrm>
          <a:prstGeom prst="rect">
            <a:avLst/>
          </a:prstGeom>
          <a:noFill/>
        </p:spPr>
        <p:txBody>
          <a:bodyPr wrap="square" rtlCol="0">
            <a:spAutoFit/>
          </a:bodyPr>
          <a:lstStyle/>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Integration </a:t>
            </a:r>
            <a:r>
              <a:rPr lang="en-US" sz="3200" b="1" dirty="0">
                <a:solidFill>
                  <a:schemeClr val="bg1"/>
                </a:solidFill>
                <a:latin typeface="Times New Roman" panose="02020603050405020304" pitchFamily="18" charset="0"/>
                <a:cs typeface="Times New Roman" panose="02020603050405020304" pitchFamily="18" charset="0"/>
              </a:rPr>
              <a:t>S</a:t>
            </a:r>
            <a:r>
              <a:rPr lang="en-US" sz="3200" b="1" kern="1200" dirty="0">
                <a:solidFill>
                  <a:schemeClr val="bg1"/>
                </a:solidFill>
                <a:effectLst/>
                <a:latin typeface="Times New Roman" panose="02020603050405020304" pitchFamily="18" charset="0"/>
                <a:ea typeface="+mn-ea"/>
                <a:cs typeface="Times New Roman" panose="02020603050405020304" pitchFamily="18" charset="0"/>
              </a:rPr>
              <a:t>ervice:</a:t>
            </a:r>
          </a:p>
          <a:p>
            <a:pPr marL="742950" lvl="1" indent="-285750">
              <a:buFont typeface="Wingdings" panose="05000000000000000000" pitchFamily="2" charset="2"/>
              <a:buChar char="ü"/>
            </a:pPr>
            <a:r>
              <a:rPr lang="en-US" sz="2800" b="1" kern="1200" dirty="0">
                <a:solidFill>
                  <a:schemeClr val="bg1"/>
                </a:solidFill>
                <a:effectLst/>
                <a:latin typeface="Times New Roman" panose="02020603050405020304" pitchFamily="18" charset="0"/>
                <a:ea typeface="+mn-ea"/>
                <a:cs typeface="Times New Roman" panose="02020603050405020304" pitchFamily="18" charset="0"/>
              </a:rPr>
              <a:t>Fact &amp; Dim Diagram.</a:t>
            </a:r>
          </a:p>
          <a:p>
            <a:pPr marL="742950" lvl="1" indent="-285750">
              <a:buFont typeface="Wingdings" panose="05000000000000000000" pitchFamily="2" charset="2"/>
              <a:buChar char="ü"/>
            </a:pPr>
            <a:r>
              <a:rPr lang="en-US" sz="2800" b="1" kern="1200" dirty="0">
                <a:solidFill>
                  <a:schemeClr val="bg1"/>
                </a:solidFill>
                <a:effectLst/>
                <a:latin typeface="Times New Roman" panose="02020603050405020304" pitchFamily="18" charset="0"/>
                <a:ea typeface="+mn-ea"/>
                <a:cs typeface="Times New Roman" panose="02020603050405020304" pitchFamily="18" charset="0"/>
              </a:rPr>
              <a:t>Packages.</a:t>
            </a:r>
          </a:p>
          <a:p>
            <a:pPr marL="285750" indent="-285750">
              <a:buFont typeface="Wingdings" panose="05000000000000000000" pitchFamily="2" charset="2"/>
              <a:buChar char="ü"/>
            </a:pPr>
            <a:r>
              <a:rPr lang="en-US" sz="3200" b="1" dirty="0">
                <a:solidFill>
                  <a:schemeClr val="bg1"/>
                </a:solidFill>
                <a:latin typeface="Times New Roman" panose="02020603050405020304" pitchFamily="18" charset="0"/>
                <a:cs typeface="Times New Roman" panose="02020603050405020304" pitchFamily="18" charset="0"/>
              </a:rPr>
              <a:t>Analysis Service</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kern="1200" dirty="0">
              <a:solidFill>
                <a:schemeClr val="bg1"/>
              </a:solidFill>
              <a:effectLst/>
              <a:latin typeface="Times New Roman" panose="02020603050405020304" pitchFamily="18" charset="0"/>
              <a:ea typeface="+mn-ea"/>
              <a:cs typeface="Times New Roman" panose="02020603050405020304" pitchFamily="18" charset="0"/>
            </a:endParaRPr>
          </a:p>
          <a:p>
            <a:pPr marL="742950" lvl="1" indent="-285750">
              <a:buFont typeface="Wingdings" panose="05000000000000000000" pitchFamily="2" charset="2"/>
              <a:buChar char="ü"/>
            </a:pPr>
            <a:r>
              <a:rPr lang="en-US" sz="2800" b="1" kern="1200" dirty="0">
                <a:solidFill>
                  <a:schemeClr val="bg1"/>
                </a:solidFill>
                <a:effectLst/>
                <a:latin typeface="Times New Roman" panose="02020603050405020304" pitchFamily="18" charset="0"/>
                <a:ea typeface="+mn-ea"/>
                <a:cs typeface="Times New Roman" panose="02020603050405020304" pitchFamily="18" charset="0"/>
              </a:rPr>
              <a:t>Cube Structure.</a:t>
            </a:r>
          </a:p>
          <a:p>
            <a:pPr marL="742950" lvl="1" indent="-285750">
              <a:buFont typeface="Wingdings" panose="05000000000000000000" pitchFamily="2" charset="2"/>
              <a:buChar char="ü"/>
            </a:pPr>
            <a:r>
              <a:rPr lang="en-US" sz="2800" b="1" dirty="0">
                <a:solidFill>
                  <a:schemeClr val="bg1"/>
                </a:solidFill>
                <a:latin typeface="Times New Roman" panose="02020603050405020304" pitchFamily="18" charset="0"/>
                <a:cs typeface="Times New Roman" panose="02020603050405020304" pitchFamily="18" charset="0"/>
              </a:rPr>
              <a:t>Insights using SSAS.</a:t>
            </a:r>
            <a:endParaRPr lang="en-US" sz="2800" b="1"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US" sz="2800" b="1" kern="1200" dirty="0">
              <a:solidFill>
                <a:schemeClr val="bg1"/>
              </a:solidFill>
              <a:effectLst/>
              <a:latin typeface="Times New Roman" panose="02020603050405020304" pitchFamily="18" charset="0"/>
              <a:ea typeface="+mn-ea"/>
              <a:cs typeface="Times New Roman" panose="02020603050405020304" pitchFamily="18" charset="0"/>
            </a:endParaRPr>
          </a:p>
          <a:p>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endParaRPr lang="en-US" dirty="0">
              <a:solidFill>
                <a:schemeClr val="bg1"/>
              </a:solidFill>
            </a:endParaRPr>
          </a:p>
        </p:txBody>
      </p:sp>
      <p:pic>
        <p:nvPicPr>
          <p:cNvPr id="6" name="Picture 5">
            <a:extLst>
              <a:ext uri="{FF2B5EF4-FFF2-40B4-BE49-F238E27FC236}">
                <a16:creationId xmlns:a16="http://schemas.microsoft.com/office/drawing/2014/main" id="{0FF1C93B-5F51-39B5-5A82-347172D54B56}"/>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847A5893-6B8E-BA8E-8B8F-698BD31F84FD}"/>
              </a:ext>
            </a:extLst>
          </p:cNvPr>
          <p:cNvPicPr>
            <a:picLocks noChangeAspect="1"/>
          </p:cNvPicPr>
          <p:nvPr/>
        </p:nvPicPr>
        <p:blipFill>
          <a:blip r:embed="rId4"/>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3448307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7B6D-4687-2BDD-D178-EE0A95D67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86C1E-C9F8-B6F8-8748-E734D4F259EB}"/>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78EDCDD9-9E27-3F2D-8619-5755ABF43A56}"/>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BF01F99-692A-FBA4-9759-8EC4FF7C3624}"/>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Fact &amp; Dim Diagram</a:t>
            </a:r>
          </a:p>
        </p:txBody>
      </p:sp>
      <p:pic>
        <p:nvPicPr>
          <p:cNvPr id="6" name="Picture 5">
            <a:extLst>
              <a:ext uri="{FF2B5EF4-FFF2-40B4-BE49-F238E27FC236}">
                <a16:creationId xmlns:a16="http://schemas.microsoft.com/office/drawing/2014/main" id="{3D81B5DB-5F58-6960-1213-A4D763B5CA77}"/>
              </a:ext>
            </a:extLst>
          </p:cNvPr>
          <p:cNvPicPr>
            <a:picLocks noChangeAspect="1"/>
          </p:cNvPicPr>
          <p:nvPr/>
        </p:nvPicPr>
        <p:blipFill>
          <a:blip r:embed="rId2"/>
          <a:stretch>
            <a:fillRect/>
          </a:stretch>
        </p:blipFill>
        <p:spPr>
          <a:xfrm>
            <a:off x="679450" y="1615441"/>
            <a:ext cx="8371840" cy="4702778"/>
          </a:xfrm>
          <a:prstGeom prst="rect">
            <a:avLst/>
          </a:prstGeom>
        </p:spPr>
      </p:pic>
    </p:spTree>
    <p:extLst>
      <p:ext uri="{BB962C8B-B14F-4D97-AF65-F5344CB8AC3E}">
        <p14:creationId xmlns:p14="http://schemas.microsoft.com/office/powerpoint/2010/main" val="36284389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9BC1-C8B2-E4E6-623C-3E7F3D110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8D314-9A39-DF24-C638-82D9311CFBC3}"/>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06A39B86-1FC7-D0D9-6EB2-40B2E4D92554}"/>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A9F95-0E60-57FB-BF7E-C410AA1684CB}"/>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Fact_Order</a:t>
            </a:r>
            <a:r>
              <a:rPr lang="en-US" sz="3600" dirty="0">
                <a:latin typeface="Times New Roman" panose="02020603050405020304" pitchFamily="18" charset="0"/>
                <a:cs typeface="Times New Roman" panose="02020603050405020304" pitchFamily="18" charset="0"/>
              </a:rPr>
              <a:t> Package</a:t>
            </a:r>
          </a:p>
        </p:txBody>
      </p:sp>
      <p:pic>
        <p:nvPicPr>
          <p:cNvPr id="7" name="Picture 6">
            <a:extLst>
              <a:ext uri="{FF2B5EF4-FFF2-40B4-BE49-F238E27FC236}">
                <a16:creationId xmlns:a16="http://schemas.microsoft.com/office/drawing/2014/main" id="{E7E3988A-1E50-869C-EC3E-72AD1172B57E}"/>
              </a:ext>
            </a:extLst>
          </p:cNvPr>
          <p:cNvPicPr>
            <a:picLocks noChangeAspect="1"/>
          </p:cNvPicPr>
          <p:nvPr/>
        </p:nvPicPr>
        <p:blipFill>
          <a:blip r:embed="rId2"/>
          <a:stretch>
            <a:fillRect/>
          </a:stretch>
        </p:blipFill>
        <p:spPr>
          <a:xfrm>
            <a:off x="679450" y="1615441"/>
            <a:ext cx="8603698" cy="4663440"/>
          </a:xfrm>
          <a:prstGeom prst="rect">
            <a:avLst/>
          </a:prstGeom>
        </p:spPr>
      </p:pic>
    </p:spTree>
    <p:extLst>
      <p:ext uri="{BB962C8B-B14F-4D97-AF65-F5344CB8AC3E}">
        <p14:creationId xmlns:p14="http://schemas.microsoft.com/office/powerpoint/2010/main" val="4159903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C8CC8-6A26-9A82-0747-4BFA95570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1C872-6943-15B5-D472-ADDF89650CF1}"/>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8A1D7995-1E19-62EC-043D-AB956586D333}"/>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40CAFCD-8E82-58A1-026B-BC94FA11AC1B}"/>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Customer_Dim</a:t>
            </a:r>
            <a:r>
              <a:rPr lang="en-US" sz="3600" dirty="0">
                <a:latin typeface="Times New Roman" panose="02020603050405020304" pitchFamily="18" charset="0"/>
                <a:cs typeface="Times New Roman" panose="02020603050405020304" pitchFamily="18" charset="0"/>
              </a:rPr>
              <a:t> Package</a:t>
            </a:r>
          </a:p>
        </p:txBody>
      </p:sp>
      <p:pic>
        <p:nvPicPr>
          <p:cNvPr id="5" name="Picture 4">
            <a:extLst>
              <a:ext uri="{FF2B5EF4-FFF2-40B4-BE49-F238E27FC236}">
                <a16:creationId xmlns:a16="http://schemas.microsoft.com/office/drawing/2014/main" id="{D5145F94-C264-61EE-EEC8-BD4F5A42FE9A}"/>
              </a:ext>
            </a:extLst>
          </p:cNvPr>
          <p:cNvPicPr>
            <a:picLocks noChangeAspect="1"/>
          </p:cNvPicPr>
          <p:nvPr/>
        </p:nvPicPr>
        <p:blipFill>
          <a:blip r:embed="rId2"/>
          <a:stretch>
            <a:fillRect/>
          </a:stretch>
        </p:blipFill>
        <p:spPr>
          <a:xfrm>
            <a:off x="679450" y="1745256"/>
            <a:ext cx="9299437" cy="4290432"/>
          </a:xfrm>
          <a:prstGeom prst="rect">
            <a:avLst/>
          </a:prstGeom>
        </p:spPr>
      </p:pic>
    </p:spTree>
    <p:extLst>
      <p:ext uri="{BB962C8B-B14F-4D97-AF65-F5344CB8AC3E}">
        <p14:creationId xmlns:p14="http://schemas.microsoft.com/office/powerpoint/2010/main" val="2499172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239E-25E3-7089-8C80-FE093D561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3F567-3DC5-3FD9-8F9E-D457DEA35759}"/>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82F20017-B507-CF9D-A466-CE3CF00CDE20}"/>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1C3B0A94-1A6B-9A21-5F4C-C675B8D4862E}"/>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Order_Details_Dim</a:t>
            </a:r>
            <a:r>
              <a:rPr lang="en-US" sz="3600" dirty="0">
                <a:latin typeface="Times New Roman" panose="02020603050405020304" pitchFamily="18" charset="0"/>
                <a:cs typeface="Times New Roman" panose="02020603050405020304" pitchFamily="18" charset="0"/>
              </a:rPr>
              <a:t> Package</a:t>
            </a:r>
          </a:p>
        </p:txBody>
      </p:sp>
      <p:pic>
        <p:nvPicPr>
          <p:cNvPr id="5" name="Picture 4">
            <a:extLst>
              <a:ext uri="{FF2B5EF4-FFF2-40B4-BE49-F238E27FC236}">
                <a16:creationId xmlns:a16="http://schemas.microsoft.com/office/drawing/2014/main" id="{8C760F0E-6FCC-3C71-1C18-E13118430891}"/>
              </a:ext>
            </a:extLst>
          </p:cNvPr>
          <p:cNvPicPr>
            <a:picLocks noChangeAspect="1"/>
          </p:cNvPicPr>
          <p:nvPr/>
        </p:nvPicPr>
        <p:blipFill>
          <a:blip r:embed="rId2"/>
          <a:stretch>
            <a:fillRect/>
          </a:stretch>
        </p:blipFill>
        <p:spPr>
          <a:xfrm>
            <a:off x="679449" y="1747088"/>
            <a:ext cx="9438585" cy="4206240"/>
          </a:xfrm>
          <a:prstGeom prst="rect">
            <a:avLst/>
          </a:prstGeom>
        </p:spPr>
      </p:pic>
    </p:spTree>
    <p:extLst>
      <p:ext uri="{BB962C8B-B14F-4D97-AF65-F5344CB8AC3E}">
        <p14:creationId xmlns:p14="http://schemas.microsoft.com/office/powerpoint/2010/main" val="5253306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CA74C-2D8E-376F-530D-98A48BEF2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F4476-05B9-CAD7-3ADD-4BE1377FBB7F}"/>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57B32CFE-25E0-6DA1-6DCE-4F476009C26B}"/>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60FB442-EA6A-AB99-6966-8D97219EFD32}"/>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Product_Dim</a:t>
            </a:r>
            <a:r>
              <a:rPr lang="en-US" sz="3600" dirty="0">
                <a:latin typeface="Times New Roman" panose="02020603050405020304" pitchFamily="18" charset="0"/>
                <a:cs typeface="Times New Roman" panose="02020603050405020304" pitchFamily="18" charset="0"/>
              </a:rPr>
              <a:t> Package</a:t>
            </a:r>
          </a:p>
        </p:txBody>
      </p:sp>
      <p:pic>
        <p:nvPicPr>
          <p:cNvPr id="5" name="Picture 4">
            <a:extLst>
              <a:ext uri="{FF2B5EF4-FFF2-40B4-BE49-F238E27FC236}">
                <a16:creationId xmlns:a16="http://schemas.microsoft.com/office/drawing/2014/main" id="{E58E7B3A-2CFC-6F99-F699-53636706DA6E}"/>
              </a:ext>
            </a:extLst>
          </p:cNvPr>
          <p:cNvPicPr>
            <a:picLocks noChangeAspect="1"/>
          </p:cNvPicPr>
          <p:nvPr/>
        </p:nvPicPr>
        <p:blipFill>
          <a:blip r:embed="rId2"/>
          <a:stretch>
            <a:fillRect/>
          </a:stretch>
        </p:blipFill>
        <p:spPr>
          <a:xfrm>
            <a:off x="679451" y="1615441"/>
            <a:ext cx="9468402" cy="4480948"/>
          </a:xfrm>
          <a:prstGeom prst="rect">
            <a:avLst/>
          </a:prstGeom>
        </p:spPr>
      </p:pic>
    </p:spTree>
    <p:extLst>
      <p:ext uri="{BB962C8B-B14F-4D97-AF65-F5344CB8AC3E}">
        <p14:creationId xmlns:p14="http://schemas.microsoft.com/office/powerpoint/2010/main" val="1124418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660400" y="1574800"/>
            <a:ext cx="4275138" cy="4348922"/>
          </a:xfrm>
        </p:spPr>
        <p:txBody>
          <a:bodyPr/>
          <a:lstStyle/>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Description of the project.</a:t>
            </a:r>
          </a:p>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Database:</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ERD.</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Mapping.</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System Schema.</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Stored Procedures.</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Views.</a:t>
            </a:r>
            <a:endParaRPr lang="ar-EG" dirty="0">
              <a:solidFill>
                <a:schemeClr val="tx1"/>
              </a:solidFill>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Triggers.</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Functions.</a:t>
            </a:r>
          </a:p>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Data Warehouse:</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Integration Service:</a:t>
            </a:r>
            <a:endParaRPr lang="ar-EG" dirty="0">
              <a:solidFill>
                <a:schemeClr val="tx1"/>
              </a:solidFill>
              <a:latin typeface="Times New Roman" panose="02020603050405020304" pitchFamily="18" charset="0"/>
              <a:cs typeface="Times New Roman" panose="02020603050405020304" pitchFamily="18" charset="0"/>
            </a:endParaRPr>
          </a:p>
          <a:p>
            <a:pPr lvl="2">
              <a:lnSpc>
                <a:spcPct val="10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Fact &amp; Dim Diagram.</a:t>
            </a:r>
          </a:p>
          <a:p>
            <a:pPr lvl="2">
              <a:lnSpc>
                <a:spcPct val="10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Packages</a:t>
            </a:r>
            <a:r>
              <a:rPr lang="en-US" dirty="0">
                <a:solidFill>
                  <a:schemeClr val="tx1"/>
                </a:solidFill>
                <a:latin typeface="Times New Roman" panose="02020603050405020304" pitchFamily="18" charset="0"/>
                <a:cs typeface="Times New Roman" panose="02020603050405020304" pitchFamily="18" charset="0"/>
              </a:rPr>
              <a:t>.</a:t>
            </a:r>
          </a:p>
          <a:p>
            <a:pPr marL="0" indent="0">
              <a:lnSpc>
                <a:spcPct val="100000"/>
              </a:lnSpc>
              <a:buNone/>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C5CDD4-628B-09A3-D968-7A5B39EA9D50}"/>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AF2E67D2-CC5E-94E3-37DD-8B23A93A27CD}"/>
              </a:ext>
            </a:extLst>
          </p:cNvPr>
          <p:cNvPicPr>
            <a:picLocks noChangeAspect="1"/>
          </p:cNvPicPr>
          <p:nvPr/>
        </p:nvPicPr>
        <p:blipFill>
          <a:blip r:embed="rId3"/>
          <a:srcRect l="7817" t="2291" r="5313"/>
          <a:stretch/>
        </p:blipFill>
        <p:spPr>
          <a:xfrm>
            <a:off x="7823197" y="805212"/>
            <a:ext cx="3848353" cy="5575267"/>
          </a:xfrm>
          <a:prstGeom prst="rect">
            <a:avLst/>
          </a:prstGeom>
        </p:spPr>
      </p:pic>
    </p:spTree>
    <p:extLst>
      <p:ext uri="{BB962C8B-B14F-4D97-AF65-F5344CB8AC3E}">
        <p14:creationId xmlns:p14="http://schemas.microsoft.com/office/powerpoint/2010/main" val="13419010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up)">
                                      <p:cBhvr>
                                        <p:cTn id="15" dur="500"/>
                                        <p:tgtEl>
                                          <p:spTgt spid="7">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up)">
                                      <p:cBhvr>
                                        <p:cTn id="18" dur="500"/>
                                        <p:tgtEl>
                                          <p:spTgt spid="7">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wipe(up)">
                                      <p:cBhvr>
                                        <p:cTn id="21" dur="500"/>
                                        <p:tgtEl>
                                          <p:spTgt spid="7">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wipe(up)">
                                      <p:cBhvr>
                                        <p:cTn id="24" dur="500"/>
                                        <p:tgtEl>
                                          <p:spTgt spid="7">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wipe(up)">
                                      <p:cBhvr>
                                        <p:cTn id="27" dur="500"/>
                                        <p:tgtEl>
                                          <p:spTgt spid="7">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wipe(up)">
                                      <p:cBhvr>
                                        <p:cTn id="30" dur="500"/>
                                        <p:tgtEl>
                                          <p:spTgt spid="7">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wipe(up)">
                                      <p:cBhvr>
                                        <p:cTn id="33" dur="500"/>
                                        <p:tgtEl>
                                          <p:spTgt spid="7">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wipe(up)">
                                      <p:cBhvr>
                                        <p:cTn id="38" dur="500"/>
                                        <p:tgtEl>
                                          <p:spTgt spid="7">
                                            <p:txEl>
                                              <p:pRg st="9" end="9"/>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wipe(up)">
                                      <p:cBhvr>
                                        <p:cTn id="41" dur="500"/>
                                        <p:tgtEl>
                                          <p:spTgt spid="7">
                                            <p:txEl>
                                              <p:pRg st="10" end="10"/>
                                            </p:tx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wipe(up)">
                                      <p:cBhvr>
                                        <p:cTn id="44" dur="500"/>
                                        <p:tgtEl>
                                          <p:spTgt spid="7">
                                            <p:txEl>
                                              <p:pRg st="11" end="11"/>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animEffect transition="in" filter="wipe(up)">
                                      <p:cBhvr>
                                        <p:cTn id="4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ADF68-DB72-ACAE-1E9B-C6D9F47AC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0C00FE-8B8D-38C3-5156-E550B2EBEA37}"/>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7F75B64D-F86C-19F1-69BC-ADD5F72881DF}"/>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4B4A3E6-162A-835F-3B9A-D66897774DB2}"/>
              </a:ext>
            </a:extLst>
          </p:cNvPr>
          <p:cNvSpPr txBox="1">
            <a:spLocks/>
          </p:cNvSpPr>
          <p:nvPr/>
        </p:nvSpPr>
        <p:spPr>
          <a:xfrm>
            <a:off x="650239" y="1026593"/>
            <a:ext cx="7034611"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Shipping_Location_Dim</a:t>
            </a:r>
            <a:r>
              <a:rPr lang="en-US" sz="3600" dirty="0">
                <a:latin typeface="Times New Roman" panose="02020603050405020304" pitchFamily="18" charset="0"/>
                <a:cs typeface="Times New Roman" panose="02020603050405020304" pitchFamily="18" charset="0"/>
              </a:rPr>
              <a:t> Package</a:t>
            </a:r>
          </a:p>
        </p:txBody>
      </p:sp>
      <p:pic>
        <p:nvPicPr>
          <p:cNvPr id="5" name="Picture 4">
            <a:extLst>
              <a:ext uri="{FF2B5EF4-FFF2-40B4-BE49-F238E27FC236}">
                <a16:creationId xmlns:a16="http://schemas.microsoft.com/office/drawing/2014/main" id="{BF84F306-8670-8CF2-4D79-A4364EC76B18}"/>
              </a:ext>
            </a:extLst>
          </p:cNvPr>
          <p:cNvPicPr>
            <a:picLocks noChangeAspect="1"/>
          </p:cNvPicPr>
          <p:nvPr/>
        </p:nvPicPr>
        <p:blipFill>
          <a:blip r:embed="rId2"/>
          <a:stretch>
            <a:fillRect/>
          </a:stretch>
        </p:blipFill>
        <p:spPr>
          <a:xfrm>
            <a:off x="679451" y="1857590"/>
            <a:ext cx="5380287" cy="2103120"/>
          </a:xfrm>
          <a:prstGeom prst="rect">
            <a:avLst/>
          </a:prstGeom>
        </p:spPr>
      </p:pic>
      <p:pic>
        <p:nvPicPr>
          <p:cNvPr id="7" name="Picture 6">
            <a:extLst>
              <a:ext uri="{FF2B5EF4-FFF2-40B4-BE49-F238E27FC236}">
                <a16:creationId xmlns:a16="http://schemas.microsoft.com/office/drawing/2014/main" id="{2BBEF3A9-B1D9-F239-6877-10B1C849A190}"/>
              </a:ext>
            </a:extLst>
          </p:cNvPr>
          <p:cNvPicPr>
            <a:picLocks noChangeAspect="1"/>
          </p:cNvPicPr>
          <p:nvPr/>
        </p:nvPicPr>
        <p:blipFill>
          <a:blip r:embed="rId3"/>
          <a:stretch>
            <a:fillRect/>
          </a:stretch>
        </p:blipFill>
        <p:spPr>
          <a:xfrm>
            <a:off x="679450" y="4203081"/>
            <a:ext cx="5380287" cy="2202371"/>
          </a:xfrm>
          <a:prstGeom prst="rect">
            <a:avLst/>
          </a:prstGeom>
        </p:spPr>
      </p:pic>
    </p:spTree>
    <p:extLst>
      <p:ext uri="{BB962C8B-B14F-4D97-AF65-F5344CB8AC3E}">
        <p14:creationId xmlns:p14="http://schemas.microsoft.com/office/powerpoint/2010/main" val="3913710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2CDD2-2700-90B5-D18E-E377EF955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95D84-5C51-3995-5632-D3D752C9248A}"/>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Integration Service</a:t>
            </a:r>
          </a:p>
        </p:txBody>
      </p:sp>
      <p:sp>
        <p:nvSpPr>
          <p:cNvPr id="9" name="Text Placeholder 8">
            <a:extLst>
              <a:ext uri="{FF2B5EF4-FFF2-40B4-BE49-F238E27FC236}">
                <a16:creationId xmlns:a16="http://schemas.microsoft.com/office/drawing/2014/main" id="{4814B8D5-29B0-E254-3A29-F2B9987874C7}"/>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6E9639FC-CCF8-BDD9-788A-B3EE30CA465F}"/>
              </a:ext>
            </a:extLst>
          </p:cNvPr>
          <p:cNvSpPr txBox="1">
            <a:spLocks/>
          </p:cNvSpPr>
          <p:nvPr/>
        </p:nvSpPr>
        <p:spPr>
          <a:xfrm>
            <a:off x="650239" y="1026593"/>
            <a:ext cx="7034611"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err="1">
                <a:latin typeface="Times New Roman" panose="02020603050405020304" pitchFamily="18" charset="0"/>
                <a:cs typeface="Times New Roman" panose="02020603050405020304" pitchFamily="18" charset="0"/>
              </a:rPr>
              <a:t>Date_Dim</a:t>
            </a:r>
            <a:r>
              <a:rPr lang="en-US" sz="3600" dirty="0">
                <a:latin typeface="Times New Roman" panose="02020603050405020304" pitchFamily="18" charset="0"/>
                <a:cs typeface="Times New Roman" panose="02020603050405020304" pitchFamily="18" charset="0"/>
              </a:rPr>
              <a:t> Package</a:t>
            </a:r>
          </a:p>
        </p:txBody>
      </p:sp>
      <p:pic>
        <p:nvPicPr>
          <p:cNvPr id="5" name="Picture 4">
            <a:extLst>
              <a:ext uri="{FF2B5EF4-FFF2-40B4-BE49-F238E27FC236}">
                <a16:creationId xmlns:a16="http://schemas.microsoft.com/office/drawing/2014/main" id="{F820EF91-C396-6770-B23B-E9B2BD9FBB66}"/>
              </a:ext>
            </a:extLst>
          </p:cNvPr>
          <p:cNvPicPr>
            <a:picLocks noChangeAspect="1"/>
          </p:cNvPicPr>
          <p:nvPr/>
        </p:nvPicPr>
        <p:blipFill>
          <a:blip r:embed="rId2"/>
          <a:stretch>
            <a:fillRect/>
          </a:stretch>
        </p:blipFill>
        <p:spPr>
          <a:xfrm>
            <a:off x="679450" y="1697801"/>
            <a:ext cx="8802480" cy="4656223"/>
          </a:xfrm>
          <a:prstGeom prst="rect">
            <a:avLst/>
          </a:prstGeom>
        </p:spPr>
      </p:pic>
    </p:spTree>
    <p:extLst>
      <p:ext uri="{BB962C8B-B14F-4D97-AF65-F5344CB8AC3E}">
        <p14:creationId xmlns:p14="http://schemas.microsoft.com/office/powerpoint/2010/main" val="7716185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2B5A1-54BA-939A-2AD0-08315854E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3EAE6-933E-00E5-21E4-AB92963370F7}"/>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Analysis Service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5E3E2D2C-6B08-D4AF-44A5-7A75FD681E9B}"/>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17897426-4410-E165-ED22-0D6660A40819}"/>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Cube Structure</a:t>
            </a:r>
          </a:p>
        </p:txBody>
      </p:sp>
      <p:pic>
        <p:nvPicPr>
          <p:cNvPr id="5" name="Picture 4">
            <a:extLst>
              <a:ext uri="{FF2B5EF4-FFF2-40B4-BE49-F238E27FC236}">
                <a16:creationId xmlns:a16="http://schemas.microsoft.com/office/drawing/2014/main" id="{8EBA6EB6-A685-7724-8C11-F1449DBBF9B8}"/>
              </a:ext>
            </a:extLst>
          </p:cNvPr>
          <p:cNvPicPr>
            <a:picLocks noChangeAspect="1"/>
          </p:cNvPicPr>
          <p:nvPr/>
        </p:nvPicPr>
        <p:blipFill>
          <a:blip r:embed="rId2"/>
          <a:stretch>
            <a:fillRect/>
          </a:stretch>
        </p:blipFill>
        <p:spPr>
          <a:xfrm>
            <a:off x="679448" y="1697801"/>
            <a:ext cx="10521951" cy="4683122"/>
          </a:xfrm>
          <a:prstGeom prst="rect">
            <a:avLst/>
          </a:prstGeom>
        </p:spPr>
      </p:pic>
    </p:spTree>
    <p:extLst>
      <p:ext uri="{BB962C8B-B14F-4D97-AF65-F5344CB8AC3E}">
        <p14:creationId xmlns:p14="http://schemas.microsoft.com/office/powerpoint/2010/main" val="93362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8BC96-046C-9CC5-2662-86F418D2B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6CFA0-827E-029B-9B86-E0945912901A}"/>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Analysis Service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C7CB5A78-7A52-E832-FF6B-48932B395F3C}"/>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r>
              <a:rPr lang="en-US" b="0" dirty="0">
                <a:latin typeface="Times New Roman" panose="02020603050405020304" pitchFamily="18" charset="0"/>
                <a:cs typeface="Times New Roman" panose="02020603050405020304" pitchFamily="18" charset="0"/>
              </a:rPr>
              <a:t>Categories sold by years.</a:t>
            </a:r>
          </a:p>
          <a:p>
            <a:pPr marL="457200" indent="-457200">
              <a:buAutoNum type="arabicParenR"/>
            </a:pPr>
            <a:r>
              <a:rPr lang="en-US" b="0" dirty="0">
                <a:latin typeface="Times New Roman" panose="02020603050405020304" pitchFamily="18" charset="0"/>
                <a:cs typeface="Times New Roman" panose="02020603050405020304" pitchFamily="18" charset="0"/>
              </a:rPr>
              <a:t>Freight for each location.</a:t>
            </a: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3F8FAA4-3F34-1D34-D526-F33FDDF36BF4}"/>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Insights using SSAS</a:t>
            </a:r>
          </a:p>
        </p:txBody>
      </p:sp>
      <p:pic>
        <p:nvPicPr>
          <p:cNvPr id="6" name="Picture 5">
            <a:extLst>
              <a:ext uri="{FF2B5EF4-FFF2-40B4-BE49-F238E27FC236}">
                <a16:creationId xmlns:a16="http://schemas.microsoft.com/office/drawing/2014/main" id="{0CA3E3E1-7DE8-9C9D-6BA0-8711741922D9}"/>
              </a:ext>
            </a:extLst>
          </p:cNvPr>
          <p:cNvPicPr>
            <a:picLocks noChangeAspect="1"/>
          </p:cNvPicPr>
          <p:nvPr/>
        </p:nvPicPr>
        <p:blipFill>
          <a:blip r:embed="rId2"/>
          <a:stretch>
            <a:fillRect/>
          </a:stretch>
        </p:blipFill>
        <p:spPr>
          <a:xfrm>
            <a:off x="565950" y="2684887"/>
            <a:ext cx="5312664" cy="2738889"/>
          </a:xfrm>
          <a:prstGeom prst="rect">
            <a:avLst/>
          </a:prstGeom>
        </p:spPr>
      </p:pic>
      <p:pic>
        <p:nvPicPr>
          <p:cNvPr id="8" name="Picture 7">
            <a:extLst>
              <a:ext uri="{FF2B5EF4-FFF2-40B4-BE49-F238E27FC236}">
                <a16:creationId xmlns:a16="http://schemas.microsoft.com/office/drawing/2014/main" id="{F0BCBBFA-B8B1-B584-095C-01AF0282E444}"/>
              </a:ext>
            </a:extLst>
          </p:cNvPr>
          <p:cNvPicPr>
            <a:picLocks noChangeAspect="1"/>
          </p:cNvPicPr>
          <p:nvPr/>
        </p:nvPicPr>
        <p:blipFill>
          <a:blip r:embed="rId3"/>
          <a:stretch>
            <a:fillRect/>
          </a:stretch>
        </p:blipFill>
        <p:spPr>
          <a:xfrm>
            <a:off x="6316982" y="2684885"/>
            <a:ext cx="4982943" cy="2743200"/>
          </a:xfrm>
          <a:prstGeom prst="rect">
            <a:avLst/>
          </a:prstGeom>
        </p:spPr>
      </p:pic>
      <p:sp>
        <p:nvSpPr>
          <p:cNvPr id="10" name="TextBox 9">
            <a:extLst>
              <a:ext uri="{FF2B5EF4-FFF2-40B4-BE49-F238E27FC236}">
                <a16:creationId xmlns:a16="http://schemas.microsoft.com/office/drawing/2014/main" id="{073C8FF4-7461-F38D-AF81-CDF247DBF011}"/>
              </a:ext>
            </a:extLst>
          </p:cNvPr>
          <p:cNvSpPr txBox="1"/>
          <p:nvPr/>
        </p:nvSpPr>
        <p:spPr>
          <a:xfrm>
            <a:off x="1808923" y="5526157"/>
            <a:ext cx="2445026" cy="369332"/>
          </a:xfrm>
          <a:prstGeom prst="rect">
            <a:avLst/>
          </a:prstGeom>
          <a:noFill/>
        </p:spPr>
        <p:txBody>
          <a:bodyPr wrap="square" rtlCol="0">
            <a:spAutoFit/>
          </a:bodyPr>
          <a:lstStyle/>
          <a:p>
            <a:pPr algn="ctr"/>
            <a:r>
              <a:rPr lang="en-US" b="0" dirty="0">
                <a:latin typeface="Times New Roman" panose="02020603050405020304" pitchFamily="18" charset="0"/>
                <a:cs typeface="Times New Roman" panose="02020603050405020304" pitchFamily="18" charset="0"/>
              </a:rPr>
              <a:t>Categories sold by years</a:t>
            </a:r>
            <a:endParaRPr lang="en-US" dirty="0"/>
          </a:p>
        </p:txBody>
      </p:sp>
      <p:sp>
        <p:nvSpPr>
          <p:cNvPr id="12" name="TextBox 11">
            <a:extLst>
              <a:ext uri="{FF2B5EF4-FFF2-40B4-BE49-F238E27FC236}">
                <a16:creationId xmlns:a16="http://schemas.microsoft.com/office/drawing/2014/main" id="{289571DD-470C-F213-1239-A6358666410D}"/>
              </a:ext>
            </a:extLst>
          </p:cNvPr>
          <p:cNvSpPr txBox="1"/>
          <p:nvPr/>
        </p:nvSpPr>
        <p:spPr>
          <a:xfrm>
            <a:off x="7938051" y="5526157"/>
            <a:ext cx="2445026" cy="369332"/>
          </a:xfrm>
          <a:prstGeom prst="rect">
            <a:avLst/>
          </a:prstGeom>
          <a:noFill/>
        </p:spPr>
        <p:txBody>
          <a:bodyPr wrap="square" rtlCol="0">
            <a:spAutoFit/>
          </a:bodyPr>
          <a:lstStyle/>
          <a:p>
            <a:pPr algn="ctr"/>
            <a:r>
              <a:rPr lang="en-US" b="0" dirty="0">
                <a:latin typeface="Times New Roman" panose="02020603050405020304" pitchFamily="18" charset="0"/>
                <a:cs typeface="Times New Roman" panose="02020603050405020304" pitchFamily="18" charset="0"/>
              </a:rPr>
              <a:t>Freight for each location</a:t>
            </a:r>
            <a:endParaRPr lang="en-US" dirty="0"/>
          </a:p>
        </p:txBody>
      </p:sp>
    </p:spTree>
    <p:extLst>
      <p:ext uri="{BB962C8B-B14F-4D97-AF65-F5344CB8AC3E}">
        <p14:creationId xmlns:p14="http://schemas.microsoft.com/office/powerpoint/2010/main" val="3742330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up)">
                                      <p:cBhvr>
                                        <p:cTn id="12" dur="500"/>
                                        <p:tgtEl>
                                          <p:spTgt spid="9">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up)">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0525E-7A5F-027E-96DD-BFF86CD5B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F32A43-D153-20A1-EE85-FCDF6FCF028B}"/>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Analysis Service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8B4EAFF9-8B47-F059-1CA7-3998F1C70A3B}"/>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r>
              <a:rPr lang="en-US" b="0" dirty="0">
                <a:latin typeface="Times New Roman" panose="02020603050405020304" pitchFamily="18" charset="0"/>
                <a:cs typeface="Times New Roman" panose="02020603050405020304" pitchFamily="18" charset="0"/>
              </a:rPr>
              <a:t>Sales for each product in 2024.</a:t>
            </a:r>
          </a:p>
          <a:p>
            <a:pPr marL="457200" indent="-457200">
              <a:buAutoNum type="arabicParenR" startAt="3"/>
            </a:pPr>
            <a:r>
              <a:rPr lang="en-US" b="0" dirty="0">
                <a:latin typeface="Times New Roman" panose="02020603050405020304" pitchFamily="18" charset="0"/>
                <a:cs typeface="Times New Roman" panose="02020603050405020304" pitchFamily="18" charset="0"/>
              </a:rPr>
              <a:t>Sales by each sales person for each year.</a:t>
            </a: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D7C2665-B4E4-A98C-ADB2-4E5BCACD5DCD}"/>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Insights using SSAS</a:t>
            </a:r>
          </a:p>
        </p:txBody>
      </p:sp>
      <p:sp>
        <p:nvSpPr>
          <p:cNvPr id="10" name="TextBox 9">
            <a:extLst>
              <a:ext uri="{FF2B5EF4-FFF2-40B4-BE49-F238E27FC236}">
                <a16:creationId xmlns:a16="http://schemas.microsoft.com/office/drawing/2014/main" id="{748142C4-86E5-05C7-B82D-996F154FB928}"/>
              </a:ext>
            </a:extLst>
          </p:cNvPr>
          <p:cNvSpPr txBox="1"/>
          <p:nvPr/>
        </p:nvSpPr>
        <p:spPr>
          <a:xfrm>
            <a:off x="1948073" y="5516218"/>
            <a:ext cx="327770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Sales for each product in 2024</a:t>
            </a:r>
            <a:endParaRPr lang="en-US" dirty="0"/>
          </a:p>
        </p:txBody>
      </p:sp>
      <p:sp>
        <p:nvSpPr>
          <p:cNvPr id="12" name="TextBox 11">
            <a:extLst>
              <a:ext uri="{FF2B5EF4-FFF2-40B4-BE49-F238E27FC236}">
                <a16:creationId xmlns:a16="http://schemas.microsoft.com/office/drawing/2014/main" id="{DC19F1D8-44BF-FAD5-E555-5EB7D198981A}"/>
              </a:ext>
            </a:extLst>
          </p:cNvPr>
          <p:cNvSpPr txBox="1"/>
          <p:nvPr/>
        </p:nvSpPr>
        <p:spPr>
          <a:xfrm>
            <a:off x="6758612" y="5526157"/>
            <a:ext cx="499165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Sales by each sales person for each year</a:t>
            </a:r>
            <a:endParaRPr lang="en-US" dirty="0"/>
          </a:p>
        </p:txBody>
      </p:sp>
      <p:pic>
        <p:nvPicPr>
          <p:cNvPr id="14" name="Picture 13">
            <a:extLst>
              <a:ext uri="{FF2B5EF4-FFF2-40B4-BE49-F238E27FC236}">
                <a16:creationId xmlns:a16="http://schemas.microsoft.com/office/drawing/2014/main" id="{4338EB00-233E-C746-7EA1-419860E4169C}"/>
              </a:ext>
            </a:extLst>
          </p:cNvPr>
          <p:cNvPicPr>
            <a:picLocks noChangeAspect="1"/>
          </p:cNvPicPr>
          <p:nvPr/>
        </p:nvPicPr>
        <p:blipFill>
          <a:blip r:embed="rId2"/>
          <a:stretch>
            <a:fillRect/>
          </a:stretch>
        </p:blipFill>
        <p:spPr>
          <a:xfrm>
            <a:off x="7264840" y="2725118"/>
            <a:ext cx="3979196" cy="2743200"/>
          </a:xfrm>
          <a:prstGeom prst="rect">
            <a:avLst/>
          </a:prstGeom>
        </p:spPr>
      </p:pic>
      <p:pic>
        <p:nvPicPr>
          <p:cNvPr id="15" name="Picture 14">
            <a:extLst>
              <a:ext uri="{FF2B5EF4-FFF2-40B4-BE49-F238E27FC236}">
                <a16:creationId xmlns:a16="http://schemas.microsoft.com/office/drawing/2014/main" id="{3ACED565-6DDB-E74C-D239-44BFF55DB741}"/>
              </a:ext>
            </a:extLst>
          </p:cNvPr>
          <p:cNvPicPr>
            <a:picLocks noChangeAspect="1"/>
          </p:cNvPicPr>
          <p:nvPr/>
        </p:nvPicPr>
        <p:blipFill>
          <a:blip r:embed="rId3"/>
          <a:stretch>
            <a:fillRect/>
          </a:stretch>
        </p:blipFill>
        <p:spPr>
          <a:xfrm>
            <a:off x="619456" y="2725118"/>
            <a:ext cx="6035040" cy="2743199"/>
          </a:xfrm>
          <a:prstGeom prst="rect">
            <a:avLst/>
          </a:prstGeom>
        </p:spPr>
      </p:pic>
    </p:spTree>
    <p:extLst>
      <p:ext uri="{BB962C8B-B14F-4D97-AF65-F5344CB8AC3E}">
        <p14:creationId xmlns:p14="http://schemas.microsoft.com/office/powerpoint/2010/main" val="1148745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up)">
                                      <p:cBhvr>
                                        <p:cTn id="7" dur="500"/>
                                        <p:tgtEl>
                                          <p:spTgt spid="9">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wipe(up)">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0DEB3-3210-ABEB-665D-D190BF15C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50C6D-0CB6-6FCC-DFBC-18E9441248E3}"/>
              </a:ext>
            </a:extLst>
          </p:cNvPr>
          <p:cNvSpPr>
            <a:spLocks noGrp="1"/>
          </p:cNvSpPr>
          <p:nvPr>
            <p:ph type="title"/>
          </p:nvPr>
        </p:nvSpPr>
        <p:spPr>
          <a:xfrm>
            <a:off x="679450" y="364757"/>
            <a:ext cx="6158230" cy="830997"/>
          </a:xfrm>
        </p:spPr>
        <p:txBody>
          <a:bodyPr/>
          <a:lstStyle/>
          <a:p>
            <a:r>
              <a:rPr lang="en-US" dirty="0">
                <a:latin typeface="Times New Roman" panose="02020603050405020304" pitchFamily="18" charset="0"/>
                <a:cs typeface="Times New Roman" panose="02020603050405020304" pitchFamily="18" charset="0"/>
              </a:rPr>
              <a:t>Analysis Service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99EED531-5124-1BF7-B356-D3BA8B991846}"/>
              </a:ext>
            </a:extLst>
          </p:cNvPr>
          <p:cNvSpPr>
            <a:spLocks noGrp="1"/>
          </p:cNvSpPr>
          <p:nvPr>
            <p:ph type="body" sz="quarter" idx="14"/>
          </p:nvPr>
        </p:nvSpPr>
        <p:spPr>
          <a:xfrm>
            <a:off x="647700" y="1108953"/>
            <a:ext cx="10883900" cy="4844375"/>
          </a:xfrm>
        </p:spPr>
        <p:txBody>
          <a:bodyPr/>
          <a:lstStyle/>
          <a:p>
            <a:pPr marL="0" indent="0"/>
            <a:endParaRPr lang="en-US" b="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arenR" startAt="5"/>
            </a:pPr>
            <a:r>
              <a:rPr lang="en-US" b="0" dirty="0">
                <a:latin typeface="Times New Roman" panose="02020603050405020304" pitchFamily="18" charset="0"/>
                <a:cs typeface="Times New Roman" panose="02020603050405020304" pitchFamily="18" charset="0"/>
              </a:rPr>
              <a:t>Sales by each segment.</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419DFB4-A10F-4F6D-819E-F816809F6559}"/>
              </a:ext>
            </a:extLst>
          </p:cNvPr>
          <p:cNvSpPr txBox="1">
            <a:spLocks/>
          </p:cNvSpPr>
          <p:nvPr/>
        </p:nvSpPr>
        <p:spPr>
          <a:xfrm>
            <a:off x="650240" y="1026593"/>
            <a:ext cx="6158230" cy="588848"/>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Insights using SSAS</a:t>
            </a:r>
          </a:p>
        </p:txBody>
      </p:sp>
      <p:pic>
        <p:nvPicPr>
          <p:cNvPr id="6" name="Picture 5">
            <a:extLst>
              <a:ext uri="{FF2B5EF4-FFF2-40B4-BE49-F238E27FC236}">
                <a16:creationId xmlns:a16="http://schemas.microsoft.com/office/drawing/2014/main" id="{DA1D031E-5988-49F1-5664-EB3F181D9FCB}"/>
              </a:ext>
            </a:extLst>
          </p:cNvPr>
          <p:cNvPicPr>
            <a:picLocks noChangeAspect="1"/>
          </p:cNvPicPr>
          <p:nvPr/>
        </p:nvPicPr>
        <p:blipFill>
          <a:blip r:embed="rId2"/>
          <a:stretch>
            <a:fillRect/>
          </a:stretch>
        </p:blipFill>
        <p:spPr>
          <a:xfrm>
            <a:off x="1649897" y="2138709"/>
            <a:ext cx="8786190" cy="3526060"/>
          </a:xfrm>
          <a:prstGeom prst="rect">
            <a:avLst/>
          </a:prstGeom>
        </p:spPr>
      </p:pic>
      <p:sp>
        <p:nvSpPr>
          <p:cNvPr id="8" name="TextBox 7">
            <a:extLst>
              <a:ext uri="{FF2B5EF4-FFF2-40B4-BE49-F238E27FC236}">
                <a16:creationId xmlns:a16="http://schemas.microsoft.com/office/drawing/2014/main" id="{B108189C-175A-5B20-E192-DA024DCAF7B7}"/>
              </a:ext>
            </a:extLst>
          </p:cNvPr>
          <p:cNvSpPr txBox="1"/>
          <p:nvPr/>
        </p:nvSpPr>
        <p:spPr>
          <a:xfrm>
            <a:off x="2912332" y="5838583"/>
            <a:ext cx="6097656" cy="369332"/>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Sales by each segment</a:t>
            </a:r>
            <a:endParaRPr lang="en-US" dirty="0"/>
          </a:p>
        </p:txBody>
      </p:sp>
    </p:spTree>
    <p:extLst>
      <p:ext uri="{BB962C8B-B14F-4D97-AF65-F5344CB8AC3E}">
        <p14:creationId xmlns:p14="http://schemas.microsoft.com/office/powerpoint/2010/main" val="7790782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up)">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5C59-74AD-0AC9-6383-6574D3A11AA6}"/>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513F38F5-3C5F-95B9-770D-ADDF8D2F6FF5}"/>
              </a:ext>
            </a:extLst>
          </p:cNvPr>
          <p:cNvPicPr>
            <a:picLocks noGrp="1" noChangeAspect="1"/>
          </p:cNvPicPr>
          <p:nvPr>
            <p:ph type="pic" sz="quarter" idx="10"/>
          </p:nvPr>
        </p:nvPicPr>
        <p:blipFill>
          <a:blip r:embed="rId2">
            <a:alphaModFix amt="80000"/>
          </a:blip>
          <a:srcRect t="6692" b="6692"/>
          <a:stretch/>
        </p:blipFill>
        <p:spPr>
          <a:xfrm>
            <a:off x="-5606" y="9939"/>
            <a:ext cx="12192000" cy="6858000"/>
          </a:xfrm>
        </p:spPr>
      </p:pic>
      <p:sp>
        <p:nvSpPr>
          <p:cNvPr id="7" name="Oval 6">
            <a:extLst>
              <a:ext uri="{FF2B5EF4-FFF2-40B4-BE49-F238E27FC236}">
                <a16:creationId xmlns:a16="http://schemas.microsoft.com/office/drawing/2014/main" id="{C8641D22-03D0-EB79-0FA8-A2DD7C6887FD}"/>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F52ACB4-47CD-1F35-D72D-AF21D6A4373A}"/>
              </a:ext>
            </a:extLst>
          </p:cNvPr>
          <p:cNvSpPr>
            <a:spLocks noGrp="1"/>
          </p:cNvSpPr>
          <p:nvPr>
            <p:ph type="title"/>
          </p:nvPr>
        </p:nvSpPr>
        <p:spPr>
          <a:xfrm>
            <a:off x="4045678" y="1727200"/>
            <a:ext cx="5644974" cy="692878"/>
          </a:xfrm>
        </p:spPr>
        <p:txBody>
          <a:bodyPr/>
          <a:lstStyle/>
          <a:p>
            <a:pPr algn="l" rtl="0" eaLnBrk="1" latinLnBrk="0" hangingPunct="1"/>
            <a:r>
              <a:rPr lang="en-US" sz="3500" b="1" kern="1200" dirty="0">
                <a:effectLst/>
                <a:latin typeface="Times New Roman" panose="02020603050405020304" pitchFamily="18" charset="0"/>
                <a:ea typeface="+mn-ea"/>
                <a:cs typeface="Times New Roman" panose="02020603050405020304" pitchFamily="18" charset="0"/>
              </a:rPr>
              <a:t>Analysis with Python:</a:t>
            </a:r>
          </a:p>
        </p:txBody>
      </p:sp>
      <p:sp>
        <p:nvSpPr>
          <p:cNvPr id="2" name="Oval 1">
            <a:extLst>
              <a:ext uri="{FF2B5EF4-FFF2-40B4-BE49-F238E27FC236}">
                <a16:creationId xmlns:a16="http://schemas.microsoft.com/office/drawing/2014/main" id="{415A8AA7-CB5E-265D-7C53-74D219067C8C}"/>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90047DD4-F980-8751-63FE-8E4A9FEF432C}"/>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EADA5D2-E602-EEF0-73AD-247D87988DF0}"/>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3221A09-92DD-476D-8E65-5D3564C11ABB}"/>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526BFB50-1972-9969-0AF5-2D96949E1DEE}"/>
              </a:ext>
            </a:extLst>
          </p:cNvPr>
          <p:cNvPicPr>
            <a:picLocks noChangeAspect="1"/>
          </p:cNvPicPr>
          <p:nvPr/>
        </p:nvPicPr>
        <p:blipFill>
          <a:blip r:embed="rId4"/>
          <a:stretch>
            <a:fillRect/>
          </a:stretch>
        </p:blipFill>
        <p:spPr>
          <a:xfrm>
            <a:off x="9960214" y="228599"/>
            <a:ext cx="1385010" cy="731520"/>
          </a:xfrm>
          <a:prstGeom prst="rect">
            <a:avLst/>
          </a:prstGeom>
        </p:spPr>
      </p:pic>
      <p:sp>
        <p:nvSpPr>
          <p:cNvPr id="12" name="TextBox 11">
            <a:extLst>
              <a:ext uri="{FF2B5EF4-FFF2-40B4-BE49-F238E27FC236}">
                <a16:creationId xmlns:a16="http://schemas.microsoft.com/office/drawing/2014/main" id="{9DDADDB0-93A9-339C-98BA-EA656C3BDD20}"/>
              </a:ext>
            </a:extLst>
          </p:cNvPr>
          <p:cNvSpPr txBox="1"/>
          <p:nvPr/>
        </p:nvSpPr>
        <p:spPr>
          <a:xfrm>
            <a:off x="4043680" y="2550160"/>
            <a:ext cx="3952240" cy="2954655"/>
          </a:xfrm>
          <a:prstGeom prst="rect">
            <a:avLst/>
          </a:prstGeom>
          <a:noFill/>
        </p:spPr>
        <p:txBody>
          <a:bodyPr wrap="square" rtlCol="0">
            <a:spAutoFit/>
          </a:bodyPr>
          <a:lstStyle/>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Line Charts.</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Bar Charts.</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Pie Charts.</a:t>
            </a:r>
          </a:p>
          <a:p>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endParaRPr lang="en-US" dirty="0">
              <a:solidFill>
                <a:schemeClr val="bg1"/>
              </a:solidFill>
            </a:endParaRPr>
          </a:p>
        </p:txBody>
      </p:sp>
    </p:spTree>
    <p:extLst>
      <p:ext uri="{BB962C8B-B14F-4D97-AF65-F5344CB8AC3E}">
        <p14:creationId xmlns:p14="http://schemas.microsoft.com/office/powerpoint/2010/main" val="2912662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7BC98-5E6B-E3ED-887B-AB8B93596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70969-89DD-19EA-B3A4-7018C3A6D656}"/>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Line Charts</a:t>
            </a:r>
          </a:p>
        </p:txBody>
      </p:sp>
      <p:sp>
        <p:nvSpPr>
          <p:cNvPr id="9" name="Text Placeholder 8">
            <a:extLst>
              <a:ext uri="{FF2B5EF4-FFF2-40B4-BE49-F238E27FC236}">
                <a16:creationId xmlns:a16="http://schemas.microsoft.com/office/drawing/2014/main" id="{1697F7B7-F45D-0FEC-626B-F400A0ACC338}"/>
              </a:ext>
            </a:extLst>
          </p:cNvPr>
          <p:cNvSpPr>
            <a:spLocks noGrp="1"/>
          </p:cNvSpPr>
          <p:nvPr>
            <p:ph type="body" sz="quarter" idx="14"/>
          </p:nvPr>
        </p:nvSpPr>
        <p:spPr>
          <a:xfrm>
            <a:off x="647700" y="1108953"/>
            <a:ext cx="10883900" cy="4844375"/>
          </a:xfrm>
        </p:spPr>
        <p:txBody>
          <a:bodyPr/>
          <a:lstStyle/>
          <a:p>
            <a:pPr marL="457200" indent="-457200">
              <a:buAutoNum type="arabicParenR"/>
            </a:pPr>
            <a:r>
              <a:rPr lang="en-US" b="0" dirty="0">
                <a:latin typeface="Times New Roman" panose="02020603050405020304" pitchFamily="18" charset="0"/>
                <a:cs typeface="Times New Roman" panose="02020603050405020304" pitchFamily="18" charset="0"/>
              </a:rPr>
              <a:t>Total Sales per Month: Shows total monthly sales in 2024 and 2025.</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78CD7A-BF70-E015-4CB7-94D19E4B4239}"/>
              </a:ext>
            </a:extLst>
          </p:cNvPr>
          <p:cNvPicPr>
            <a:picLocks noChangeAspect="1"/>
          </p:cNvPicPr>
          <p:nvPr/>
        </p:nvPicPr>
        <p:blipFill>
          <a:blip r:embed="rId2"/>
          <a:stretch>
            <a:fillRect/>
          </a:stretch>
        </p:blipFill>
        <p:spPr>
          <a:xfrm>
            <a:off x="647700" y="1629558"/>
            <a:ext cx="9201978" cy="4480560"/>
          </a:xfrm>
          <a:prstGeom prst="rect">
            <a:avLst/>
          </a:prstGeom>
        </p:spPr>
      </p:pic>
    </p:spTree>
    <p:extLst>
      <p:ext uri="{BB962C8B-B14F-4D97-AF65-F5344CB8AC3E}">
        <p14:creationId xmlns:p14="http://schemas.microsoft.com/office/powerpoint/2010/main" val="726956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8E3A-AAF2-DD7F-7CA6-8FD6A36EF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BDB91-9A31-8FB1-5BB3-6445863F0566}"/>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Line Charts</a:t>
            </a:r>
          </a:p>
        </p:txBody>
      </p:sp>
      <p:sp>
        <p:nvSpPr>
          <p:cNvPr id="9" name="Text Placeholder 8">
            <a:extLst>
              <a:ext uri="{FF2B5EF4-FFF2-40B4-BE49-F238E27FC236}">
                <a16:creationId xmlns:a16="http://schemas.microsoft.com/office/drawing/2014/main" id="{C0F98AA6-6084-24AB-6E3C-BE369504BD5B}"/>
              </a:ext>
            </a:extLst>
          </p:cNvPr>
          <p:cNvSpPr>
            <a:spLocks noGrp="1"/>
          </p:cNvSpPr>
          <p:nvPr>
            <p:ph type="body" sz="quarter" idx="14"/>
          </p:nvPr>
        </p:nvSpPr>
        <p:spPr>
          <a:xfrm>
            <a:off x="647700" y="1108953"/>
            <a:ext cx="10883900" cy="4844375"/>
          </a:xfrm>
        </p:spPr>
        <p:txBody>
          <a:bodyPr/>
          <a:lstStyle/>
          <a:p>
            <a:pPr marL="457200" indent="-457200">
              <a:buAutoNum type="arabicParenR" startAt="2"/>
            </a:pPr>
            <a:r>
              <a:rPr lang="en-US" b="0" dirty="0">
                <a:latin typeface="Times New Roman" panose="02020603050405020304" pitchFamily="18" charset="0"/>
                <a:cs typeface="Times New Roman" panose="02020603050405020304" pitchFamily="18" charset="0"/>
              </a:rPr>
              <a:t>Total Returns per Month: Shows the total monthly returns in 2024.</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EE230A-5F07-A9A3-B8F7-598FF1192AAF}"/>
              </a:ext>
            </a:extLst>
          </p:cNvPr>
          <p:cNvPicPr>
            <a:picLocks noChangeAspect="1"/>
          </p:cNvPicPr>
          <p:nvPr/>
        </p:nvPicPr>
        <p:blipFill>
          <a:blip r:embed="rId2"/>
          <a:stretch>
            <a:fillRect/>
          </a:stretch>
        </p:blipFill>
        <p:spPr>
          <a:xfrm>
            <a:off x="647699" y="1704592"/>
            <a:ext cx="9539909" cy="4248735"/>
          </a:xfrm>
          <a:prstGeom prst="rect">
            <a:avLst/>
          </a:prstGeom>
        </p:spPr>
      </p:pic>
    </p:spTree>
    <p:extLst>
      <p:ext uri="{BB962C8B-B14F-4D97-AF65-F5344CB8AC3E}">
        <p14:creationId xmlns:p14="http://schemas.microsoft.com/office/powerpoint/2010/main" val="2936751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07DF8-8F8E-6E7D-BDBA-11F6109CC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8D28D-E1EF-71BB-CA3E-2F9B308B75A4}"/>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Line Charts</a:t>
            </a:r>
          </a:p>
        </p:txBody>
      </p:sp>
      <p:sp>
        <p:nvSpPr>
          <p:cNvPr id="9" name="Text Placeholder 8">
            <a:extLst>
              <a:ext uri="{FF2B5EF4-FFF2-40B4-BE49-F238E27FC236}">
                <a16:creationId xmlns:a16="http://schemas.microsoft.com/office/drawing/2014/main" id="{7641DF15-0FCB-6D36-0239-7B5EEB772F20}"/>
              </a:ext>
            </a:extLst>
          </p:cNvPr>
          <p:cNvSpPr>
            <a:spLocks noGrp="1"/>
          </p:cNvSpPr>
          <p:nvPr>
            <p:ph type="body" sz="quarter" idx="14"/>
          </p:nvPr>
        </p:nvSpPr>
        <p:spPr>
          <a:xfrm>
            <a:off x="647700" y="1108953"/>
            <a:ext cx="10883900" cy="4844375"/>
          </a:xfrm>
        </p:spPr>
        <p:txBody>
          <a:bodyPr/>
          <a:lstStyle/>
          <a:p>
            <a:pPr marL="457200" indent="-457200" algn="just">
              <a:buAutoNum type="arabicParenR" startAt="3"/>
            </a:pPr>
            <a:r>
              <a:rPr lang="en-US" b="0" dirty="0">
                <a:latin typeface="Times New Roman" panose="02020603050405020304" pitchFamily="18" charset="0"/>
                <a:cs typeface="Times New Roman" panose="02020603050405020304" pitchFamily="18" charset="0"/>
              </a:rPr>
              <a:t>Total Customer Complaints : Shows how many complaints were received monthly in 2024 and 2025.</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0A8DB6-2593-7E03-0F95-29615B9BDB3B}"/>
              </a:ext>
            </a:extLst>
          </p:cNvPr>
          <p:cNvPicPr>
            <a:picLocks noChangeAspect="1"/>
          </p:cNvPicPr>
          <p:nvPr/>
        </p:nvPicPr>
        <p:blipFill>
          <a:blip r:embed="rId2"/>
          <a:stretch>
            <a:fillRect/>
          </a:stretch>
        </p:blipFill>
        <p:spPr>
          <a:xfrm>
            <a:off x="679450" y="1939950"/>
            <a:ext cx="9378950" cy="4206240"/>
          </a:xfrm>
          <a:prstGeom prst="rect">
            <a:avLst/>
          </a:prstGeom>
        </p:spPr>
      </p:pic>
    </p:spTree>
    <p:extLst>
      <p:ext uri="{BB962C8B-B14F-4D97-AF65-F5344CB8AC3E}">
        <p14:creationId xmlns:p14="http://schemas.microsoft.com/office/powerpoint/2010/main" val="2615334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a:t>
            </a:r>
          </a:p>
        </p:txBody>
      </p:sp>
      <p:pic>
        <p:nvPicPr>
          <p:cNvPr id="8" name="Picture 7">
            <a:extLst>
              <a:ext uri="{FF2B5EF4-FFF2-40B4-BE49-F238E27FC236}">
                <a16:creationId xmlns:a16="http://schemas.microsoft.com/office/drawing/2014/main" id="{CEF0CF46-172B-C3D1-2E99-DA596DE09525}"/>
              </a:ext>
            </a:extLst>
          </p:cNvPr>
          <p:cNvPicPr>
            <a:picLocks noChangeAspect="1"/>
          </p:cNvPicPr>
          <p:nvPr/>
        </p:nvPicPr>
        <p:blipFill>
          <a:blip r:embed="rId3"/>
          <a:srcRect l="7817" t="2291" r="5313"/>
          <a:stretch/>
        </p:blipFill>
        <p:spPr>
          <a:xfrm>
            <a:off x="7823197" y="805212"/>
            <a:ext cx="3848353" cy="5575267"/>
          </a:xfrm>
          <a:prstGeom prst="rect">
            <a:avLst/>
          </a:prstGeom>
        </p:spPr>
      </p:pic>
      <p:sp>
        <p:nvSpPr>
          <p:cNvPr id="2" name="Text Placeholder 6">
            <a:extLst>
              <a:ext uri="{FF2B5EF4-FFF2-40B4-BE49-F238E27FC236}">
                <a16:creationId xmlns:a16="http://schemas.microsoft.com/office/drawing/2014/main" id="{EECD8055-F63C-0E90-3E6D-A5D6596FD120}"/>
              </a:ext>
            </a:extLst>
          </p:cNvPr>
          <p:cNvSpPr txBox="1">
            <a:spLocks/>
          </p:cNvSpPr>
          <p:nvPr/>
        </p:nvSpPr>
        <p:spPr>
          <a:xfrm>
            <a:off x="660400" y="1574800"/>
            <a:ext cx="4275138" cy="4070626"/>
          </a:xfrm>
          <a:prstGeom prst="rect">
            <a:avLst/>
          </a:prstGeom>
        </p:spPr>
        <p:txBody>
          <a:bodyPr/>
          <a:lstStyle>
            <a:lvl1pPr marL="266700" indent="-266700" algn="l" defTabSz="914400" rtl="0" eaLnBrk="1" latinLnBrk="0" hangingPunct="1">
              <a:lnSpc>
                <a:spcPct val="15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Analysis Service:</a:t>
            </a:r>
          </a:p>
          <a:p>
            <a:pPr lvl="2">
              <a:lnSpc>
                <a:spcPct val="10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Cube Structure.</a:t>
            </a:r>
            <a:endParaRPr lang="ar-EG" sz="2000" dirty="0">
              <a:solidFill>
                <a:schemeClr val="tx1"/>
              </a:solidFill>
              <a:latin typeface="Times New Roman" panose="02020603050405020304" pitchFamily="18" charset="0"/>
              <a:cs typeface="Times New Roman" panose="02020603050405020304" pitchFamily="18" charset="0"/>
            </a:endParaRPr>
          </a:p>
          <a:p>
            <a:pPr lvl="2">
              <a:lnSpc>
                <a:spcPct val="10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Insights using SSAS.</a:t>
            </a:r>
          </a:p>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Analysis with Python:</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Line Charts.</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Bar Charts.</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Pie Charts.</a:t>
            </a:r>
          </a:p>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Power BI:</a:t>
            </a:r>
          </a:p>
          <a:p>
            <a:pPr lvl="1">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Dashboards.</a:t>
            </a:r>
          </a:p>
          <a:p>
            <a:pPr>
              <a:lnSpc>
                <a:spcPct val="100000"/>
              </a:lnSpc>
              <a:buFont typeface="Wingdings" panose="05000000000000000000" pitchFamily="2" charset="2"/>
              <a:buChar char="ü"/>
            </a:pPr>
            <a:r>
              <a:rPr lang="en-US" dirty="0">
                <a:solidFill>
                  <a:schemeClr val="tx1"/>
                </a:solidFill>
                <a:latin typeface="Times New Roman" panose="02020603050405020304" pitchFamily="18" charset="0"/>
                <a:cs typeface="Times New Roman" panose="02020603050405020304" pitchFamily="18" charset="0"/>
              </a:rPr>
              <a:t>Machine Learning Models.</a:t>
            </a:r>
          </a:p>
          <a:p>
            <a:pPr lvl="1">
              <a:lnSpc>
                <a:spcPct val="100000"/>
              </a:lnSpc>
              <a:buFont typeface="Wingdings" panose="05000000000000000000" pitchFamily="2" charset="2"/>
              <a:buChar char="ü"/>
            </a:pPr>
            <a:endParaRPr lang="en-US" dirty="0">
              <a:solidFill>
                <a:schemeClr val="tx1"/>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ü"/>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10067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up)">
                                      <p:cBhvr>
                                        <p:cTn id="7" dur="500"/>
                                        <p:tgtEl>
                                          <p:spTgt spid="2">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up)">
                                      <p:cBhvr>
                                        <p:cTn id="10" dur="500"/>
                                        <p:tgtEl>
                                          <p:spTgt spid="2">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wipe(up)">
                                      <p:cBhvr>
                                        <p:cTn id="13" dur="500"/>
                                        <p:tgtEl>
                                          <p:spTgt spid="2">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wipe(up)">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wipe(up)">
                                      <p:cBhvr>
                                        <p:cTn id="21" dur="500"/>
                                        <p:tgtEl>
                                          <p:spTgt spid="2">
                                            <p:txEl>
                                              <p:pRg st="7" end="7"/>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wipe(up)">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wipe(up)">
                                      <p:cBhvr>
                                        <p:cTn id="2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20B7-CEE4-8500-1ED1-EEC331779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5C9DA-FACC-1B47-5E47-7AD6CA003C0E}"/>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Line Charts</a:t>
            </a:r>
          </a:p>
        </p:txBody>
      </p:sp>
      <p:sp>
        <p:nvSpPr>
          <p:cNvPr id="9" name="Text Placeholder 8">
            <a:extLst>
              <a:ext uri="{FF2B5EF4-FFF2-40B4-BE49-F238E27FC236}">
                <a16:creationId xmlns:a16="http://schemas.microsoft.com/office/drawing/2014/main" id="{5EF3E8F6-D379-4E46-188D-73272D837A0D}"/>
              </a:ext>
            </a:extLst>
          </p:cNvPr>
          <p:cNvSpPr>
            <a:spLocks noGrp="1"/>
          </p:cNvSpPr>
          <p:nvPr>
            <p:ph type="body" sz="quarter" idx="14"/>
          </p:nvPr>
        </p:nvSpPr>
        <p:spPr>
          <a:xfrm>
            <a:off x="647700" y="1108953"/>
            <a:ext cx="10883900" cy="4844375"/>
          </a:xfrm>
        </p:spPr>
        <p:txBody>
          <a:bodyPr/>
          <a:lstStyle/>
          <a:p>
            <a:pPr marL="457200" indent="-457200">
              <a:buAutoNum type="arabicParenR" startAt="4"/>
            </a:pPr>
            <a:r>
              <a:rPr lang="en-US" b="0" dirty="0">
                <a:latin typeface="Times New Roman" panose="02020603050405020304" pitchFamily="18" charset="0"/>
                <a:cs typeface="Times New Roman" panose="02020603050405020304" pitchFamily="18" charset="0"/>
              </a:rPr>
              <a:t>Total Products Sold: Shows total products actually sold monthly in 2024 and 2025.</a:t>
            </a: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4"/>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28C929-19E3-F2D6-1B88-BE9C0AE81AF8}"/>
              </a:ext>
            </a:extLst>
          </p:cNvPr>
          <p:cNvPicPr>
            <a:picLocks noChangeAspect="1"/>
          </p:cNvPicPr>
          <p:nvPr/>
        </p:nvPicPr>
        <p:blipFill>
          <a:blip r:embed="rId2"/>
          <a:stretch>
            <a:fillRect/>
          </a:stretch>
        </p:blipFill>
        <p:spPr>
          <a:xfrm>
            <a:off x="679450" y="1671593"/>
            <a:ext cx="9299437" cy="4351519"/>
          </a:xfrm>
          <a:prstGeom prst="rect">
            <a:avLst/>
          </a:prstGeom>
        </p:spPr>
      </p:pic>
    </p:spTree>
    <p:extLst>
      <p:ext uri="{BB962C8B-B14F-4D97-AF65-F5344CB8AC3E}">
        <p14:creationId xmlns:p14="http://schemas.microsoft.com/office/powerpoint/2010/main" val="3380100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21BD6-0D22-4EA8-CE2A-69D0A5C61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1A229-C792-209E-2D73-36D3BC7D1661}"/>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Bar Charts</a:t>
            </a:r>
          </a:p>
        </p:txBody>
      </p:sp>
      <p:sp>
        <p:nvSpPr>
          <p:cNvPr id="9" name="Text Placeholder 8">
            <a:extLst>
              <a:ext uri="{FF2B5EF4-FFF2-40B4-BE49-F238E27FC236}">
                <a16:creationId xmlns:a16="http://schemas.microsoft.com/office/drawing/2014/main" id="{EC5359AA-6075-622E-5451-1505E4FB6DD0}"/>
              </a:ext>
            </a:extLst>
          </p:cNvPr>
          <p:cNvSpPr>
            <a:spLocks noGrp="1"/>
          </p:cNvSpPr>
          <p:nvPr>
            <p:ph type="body" sz="quarter" idx="14"/>
          </p:nvPr>
        </p:nvSpPr>
        <p:spPr>
          <a:xfrm>
            <a:off x="647700" y="1108953"/>
            <a:ext cx="10883900" cy="4844375"/>
          </a:xfrm>
        </p:spPr>
        <p:txBody>
          <a:bodyPr/>
          <a:lstStyle/>
          <a:p>
            <a:pPr marL="457200" indent="-457200" algn="just">
              <a:buAutoNum type="arabicParenR"/>
            </a:pPr>
            <a:r>
              <a:rPr lang="en-US" b="0" dirty="0">
                <a:latin typeface="Times New Roman" panose="02020603050405020304" pitchFamily="18" charset="0"/>
                <a:cs typeface="Times New Roman" panose="02020603050405020304" pitchFamily="18" charset="0"/>
              </a:rPr>
              <a:t>Best Salespersons: Shows the best salespersons based on the total sales they achieved in 2024 and 2025.</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4"/>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9D8A27-1B9A-4AFD-9E98-F84624B34EB6}"/>
              </a:ext>
            </a:extLst>
          </p:cNvPr>
          <p:cNvPicPr>
            <a:picLocks noChangeAspect="1"/>
          </p:cNvPicPr>
          <p:nvPr/>
        </p:nvPicPr>
        <p:blipFill>
          <a:blip r:embed="rId2"/>
          <a:stretch>
            <a:fillRect/>
          </a:stretch>
        </p:blipFill>
        <p:spPr>
          <a:xfrm>
            <a:off x="647700" y="1939950"/>
            <a:ext cx="9619422" cy="4206240"/>
          </a:xfrm>
          <a:prstGeom prst="rect">
            <a:avLst/>
          </a:prstGeom>
        </p:spPr>
      </p:pic>
    </p:spTree>
    <p:extLst>
      <p:ext uri="{BB962C8B-B14F-4D97-AF65-F5344CB8AC3E}">
        <p14:creationId xmlns:p14="http://schemas.microsoft.com/office/powerpoint/2010/main" val="78997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8A24-80FA-9DEE-2CD0-4B8B03019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238EA-499B-6F2B-68C0-A6FDCDB3FC5F}"/>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Pie Charts</a:t>
            </a:r>
          </a:p>
        </p:txBody>
      </p:sp>
      <p:sp>
        <p:nvSpPr>
          <p:cNvPr id="9" name="Text Placeholder 8">
            <a:extLst>
              <a:ext uri="{FF2B5EF4-FFF2-40B4-BE49-F238E27FC236}">
                <a16:creationId xmlns:a16="http://schemas.microsoft.com/office/drawing/2014/main" id="{27C4672F-83BE-FA43-C77A-25EA6C588492}"/>
              </a:ext>
            </a:extLst>
          </p:cNvPr>
          <p:cNvSpPr>
            <a:spLocks noGrp="1"/>
          </p:cNvSpPr>
          <p:nvPr>
            <p:ph type="body" sz="quarter" idx="14"/>
          </p:nvPr>
        </p:nvSpPr>
        <p:spPr>
          <a:xfrm>
            <a:off x="647700" y="1108953"/>
            <a:ext cx="10883900" cy="4844375"/>
          </a:xfrm>
        </p:spPr>
        <p:txBody>
          <a:bodyPr/>
          <a:lstStyle/>
          <a:p>
            <a:pPr marL="457200" indent="-457200">
              <a:buAutoNum type="arabicParenR"/>
            </a:pPr>
            <a:r>
              <a:rPr lang="en-US" b="0" dirty="0">
                <a:latin typeface="Times New Roman" panose="02020603050405020304" pitchFamily="18" charset="0"/>
                <a:cs typeface="Times New Roman" panose="02020603050405020304" pitchFamily="18" charset="0"/>
              </a:rPr>
              <a:t>Percentages of Order Status: Shows Percentages of orders status in 2024 and 2025.</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4"/>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D08AE48-F01D-8980-2D4B-9FB4AE6714C8}"/>
              </a:ext>
            </a:extLst>
          </p:cNvPr>
          <p:cNvPicPr>
            <a:picLocks noChangeAspect="1"/>
          </p:cNvPicPr>
          <p:nvPr/>
        </p:nvPicPr>
        <p:blipFill>
          <a:blip r:embed="rId2"/>
          <a:stretch>
            <a:fillRect/>
          </a:stretch>
        </p:blipFill>
        <p:spPr>
          <a:xfrm>
            <a:off x="679450" y="1787501"/>
            <a:ext cx="9378950" cy="4165827"/>
          </a:xfrm>
          <a:prstGeom prst="rect">
            <a:avLst/>
          </a:prstGeom>
        </p:spPr>
      </p:pic>
    </p:spTree>
    <p:extLst>
      <p:ext uri="{BB962C8B-B14F-4D97-AF65-F5344CB8AC3E}">
        <p14:creationId xmlns:p14="http://schemas.microsoft.com/office/powerpoint/2010/main" val="2982657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wipe(up)">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570-E067-4470-67EC-AAF142C9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FF2EC-16CA-720C-1C06-1BBEAFBDEBDC}"/>
              </a:ext>
            </a:extLst>
          </p:cNvPr>
          <p:cNvSpPr>
            <a:spLocks noGrp="1"/>
          </p:cNvSpPr>
          <p:nvPr>
            <p:ph type="title"/>
          </p:nvPr>
        </p:nvSpPr>
        <p:spPr>
          <a:xfrm>
            <a:off x="679450" y="364757"/>
            <a:ext cx="6158230" cy="830997"/>
          </a:xfrm>
        </p:spPr>
        <p:txBody>
          <a:bodyPr/>
          <a:lstStyle/>
          <a:p>
            <a:r>
              <a:rPr lang="en-US" sz="4800" dirty="0">
                <a:latin typeface="Times New Roman" panose="02020603050405020304" pitchFamily="18" charset="0"/>
                <a:cs typeface="Times New Roman" panose="02020603050405020304" pitchFamily="18" charset="0"/>
              </a:rPr>
              <a:t>Pie Charts</a:t>
            </a:r>
          </a:p>
        </p:txBody>
      </p:sp>
      <p:sp>
        <p:nvSpPr>
          <p:cNvPr id="9" name="Text Placeholder 8">
            <a:extLst>
              <a:ext uri="{FF2B5EF4-FFF2-40B4-BE49-F238E27FC236}">
                <a16:creationId xmlns:a16="http://schemas.microsoft.com/office/drawing/2014/main" id="{1DE1CC40-8724-2918-3990-B3C0B2B51CAA}"/>
              </a:ext>
            </a:extLst>
          </p:cNvPr>
          <p:cNvSpPr>
            <a:spLocks noGrp="1"/>
          </p:cNvSpPr>
          <p:nvPr>
            <p:ph type="body" sz="quarter" idx="14"/>
          </p:nvPr>
        </p:nvSpPr>
        <p:spPr>
          <a:xfrm>
            <a:off x="647700" y="1108953"/>
            <a:ext cx="10883900" cy="4844375"/>
          </a:xfrm>
        </p:spPr>
        <p:txBody>
          <a:bodyPr/>
          <a:lstStyle/>
          <a:p>
            <a:pPr marL="457200" indent="-457200">
              <a:buAutoNum type="arabicParenR" startAt="2"/>
            </a:pPr>
            <a:r>
              <a:rPr lang="en-US" b="0" dirty="0">
                <a:latin typeface="Times New Roman" panose="02020603050405020304" pitchFamily="18" charset="0"/>
                <a:cs typeface="Times New Roman" panose="02020603050405020304" pitchFamily="18" charset="0"/>
              </a:rPr>
              <a:t>Percentages of Order Status: Shows Percentages of orders status in 2024 and 2025.</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4"/>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457200" indent="-457200">
              <a:buAutoNum type="arabicParenR" startAt="2"/>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7EF6B9-3F48-44D6-14D1-A26AA898E207}"/>
              </a:ext>
            </a:extLst>
          </p:cNvPr>
          <p:cNvPicPr>
            <a:picLocks noChangeAspect="1"/>
          </p:cNvPicPr>
          <p:nvPr/>
        </p:nvPicPr>
        <p:blipFill>
          <a:blip r:embed="rId2"/>
          <a:stretch>
            <a:fillRect/>
          </a:stretch>
        </p:blipFill>
        <p:spPr>
          <a:xfrm>
            <a:off x="660399" y="1883625"/>
            <a:ext cx="9666357" cy="3865422"/>
          </a:xfrm>
          <a:prstGeom prst="rect">
            <a:avLst/>
          </a:prstGeom>
        </p:spPr>
      </p:pic>
    </p:spTree>
    <p:extLst>
      <p:ext uri="{BB962C8B-B14F-4D97-AF65-F5344CB8AC3E}">
        <p14:creationId xmlns:p14="http://schemas.microsoft.com/office/powerpoint/2010/main" val="4204159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BD08-E0E6-A1A4-3744-ED70E8C6133E}"/>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669052C0-02F1-BB58-6B9C-94F4508763BA}"/>
              </a:ext>
            </a:extLst>
          </p:cNvPr>
          <p:cNvPicPr>
            <a:picLocks noGrp="1" noChangeAspect="1"/>
          </p:cNvPicPr>
          <p:nvPr>
            <p:ph type="pic" sz="quarter" idx="10"/>
          </p:nvPr>
        </p:nvPicPr>
        <p:blipFill>
          <a:blip r:embed="rId2">
            <a:alphaModFix amt="80000"/>
          </a:blip>
          <a:srcRect t="6692" b="6692"/>
          <a:stretch/>
        </p:blipFill>
        <p:spPr>
          <a:xfrm>
            <a:off x="-5606" y="9939"/>
            <a:ext cx="12192000" cy="6858000"/>
          </a:xfrm>
        </p:spPr>
      </p:pic>
      <p:sp>
        <p:nvSpPr>
          <p:cNvPr id="7" name="Oval 6">
            <a:extLst>
              <a:ext uri="{FF2B5EF4-FFF2-40B4-BE49-F238E27FC236}">
                <a16:creationId xmlns:a16="http://schemas.microsoft.com/office/drawing/2014/main" id="{DA087032-6777-29EE-4B04-931E90DC3A6E}"/>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4A0C684-FB47-6B20-F602-15670A5D441B}"/>
              </a:ext>
            </a:extLst>
          </p:cNvPr>
          <p:cNvSpPr>
            <a:spLocks noGrp="1"/>
          </p:cNvSpPr>
          <p:nvPr>
            <p:ph type="title"/>
          </p:nvPr>
        </p:nvSpPr>
        <p:spPr>
          <a:xfrm>
            <a:off x="4045678" y="1727200"/>
            <a:ext cx="5644974" cy="692878"/>
          </a:xfrm>
        </p:spPr>
        <p:txBody>
          <a:bodyPr/>
          <a:lstStyle/>
          <a:p>
            <a:pPr algn="l" rtl="0" eaLnBrk="1" latinLnBrk="0" hangingPunct="1"/>
            <a:r>
              <a:rPr lang="en-US" sz="4400" b="1" kern="1200" dirty="0">
                <a:effectLst/>
                <a:latin typeface="Times New Roman" panose="02020603050405020304" pitchFamily="18" charset="0"/>
                <a:ea typeface="+mn-ea"/>
                <a:cs typeface="Times New Roman" panose="02020603050405020304" pitchFamily="18" charset="0"/>
              </a:rPr>
              <a:t>Power BI:</a:t>
            </a:r>
          </a:p>
        </p:txBody>
      </p:sp>
      <p:sp>
        <p:nvSpPr>
          <p:cNvPr id="2" name="Oval 1">
            <a:extLst>
              <a:ext uri="{FF2B5EF4-FFF2-40B4-BE49-F238E27FC236}">
                <a16:creationId xmlns:a16="http://schemas.microsoft.com/office/drawing/2014/main" id="{839A7B36-2284-B93C-8A15-A7D87E266452}"/>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145F7A5-6E67-D00B-2453-5529B2DA0C0A}"/>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CE5D2BC-AFC2-D9E0-8BF9-C3A1E04E8EFE}"/>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C08B587-2B92-6694-07F0-D1C8D65FA5DE}"/>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DAAE3347-CACD-2224-56B9-7E1E4DAEE716}"/>
              </a:ext>
            </a:extLst>
          </p:cNvPr>
          <p:cNvPicPr>
            <a:picLocks noChangeAspect="1"/>
          </p:cNvPicPr>
          <p:nvPr/>
        </p:nvPicPr>
        <p:blipFill>
          <a:blip r:embed="rId4"/>
          <a:stretch>
            <a:fillRect/>
          </a:stretch>
        </p:blipFill>
        <p:spPr>
          <a:xfrm>
            <a:off x="9960214" y="228599"/>
            <a:ext cx="1385010" cy="731520"/>
          </a:xfrm>
          <a:prstGeom prst="rect">
            <a:avLst/>
          </a:prstGeom>
        </p:spPr>
      </p:pic>
      <p:sp>
        <p:nvSpPr>
          <p:cNvPr id="12" name="TextBox 11">
            <a:extLst>
              <a:ext uri="{FF2B5EF4-FFF2-40B4-BE49-F238E27FC236}">
                <a16:creationId xmlns:a16="http://schemas.microsoft.com/office/drawing/2014/main" id="{2E1CE8B5-A6AD-9B4C-4255-3C1588279EEC}"/>
              </a:ext>
            </a:extLst>
          </p:cNvPr>
          <p:cNvSpPr txBox="1"/>
          <p:nvPr/>
        </p:nvSpPr>
        <p:spPr>
          <a:xfrm>
            <a:off x="4043680" y="2550160"/>
            <a:ext cx="3952240" cy="1754326"/>
          </a:xfrm>
          <a:prstGeom prst="rect">
            <a:avLst/>
          </a:prstGeom>
          <a:noFill/>
        </p:spPr>
        <p:txBody>
          <a:bodyPr wrap="square" rtlCol="0">
            <a:spAutoFit/>
          </a:bodyPr>
          <a:lstStyle/>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a:t>
            </a:r>
            <a:r>
              <a:rPr lang="en-US" sz="3600" b="1" kern="1200" dirty="0">
                <a:solidFill>
                  <a:schemeClr val="bg1"/>
                </a:solidFill>
                <a:effectLst/>
                <a:latin typeface="Times New Roman" panose="02020603050405020304" pitchFamily="18" charset="0"/>
                <a:ea typeface="+mn-ea"/>
                <a:cs typeface="Times New Roman" panose="02020603050405020304" pitchFamily="18" charset="0"/>
              </a:rPr>
              <a:t>Dashboards</a:t>
            </a:r>
            <a:r>
              <a:rPr lang="en-US" sz="3200" b="1" kern="1200" dirty="0">
                <a:solidFill>
                  <a:schemeClr val="bg1"/>
                </a:solidFill>
                <a:effectLst/>
                <a:latin typeface="Times New Roman" panose="02020603050405020304" pitchFamily="18" charset="0"/>
                <a:ea typeface="+mn-ea"/>
                <a:cs typeface="Times New Roman" panose="02020603050405020304" pitchFamily="18" charset="0"/>
              </a:rPr>
              <a:t>.</a:t>
            </a: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endParaRPr lang="en-US" dirty="0">
              <a:solidFill>
                <a:schemeClr val="bg1"/>
              </a:solidFill>
            </a:endParaRPr>
          </a:p>
        </p:txBody>
      </p:sp>
    </p:spTree>
    <p:extLst>
      <p:ext uri="{BB962C8B-B14F-4D97-AF65-F5344CB8AC3E}">
        <p14:creationId xmlns:p14="http://schemas.microsoft.com/office/powerpoint/2010/main" val="1994041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3580-2815-2AA9-DBD7-ED0C6FAE8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0B942-A952-AE30-BF9C-AE941F9B3E0B}"/>
              </a:ext>
            </a:extLst>
          </p:cNvPr>
          <p:cNvSpPr>
            <a:spLocks noGrp="1"/>
          </p:cNvSpPr>
          <p:nvPr>
            <p:ph type="title"/>
          </p:nvPr>
        </p:nvSpPr>
        <p:spPr>
          <a:xfrm>
            <a:off x="679450" y="364757"/>
            <a:ext cx="615823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Dashboards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8557532D-F79E-8662-C72D-6E5762F0D37D}"/>
              </a:ext>
            </a:extLst>
          </p:cNvPr>
          <p:cNvSpPr>
            <a:spLocks noGrp="1"/>
          </p:cNvSpPr>
          <p:nvPr>
            <p:ph type="body" sz="quarter" idx="14"/>
          </p:nvPr>
        </p:nvSpPr>
        <p:spPr>
          <a:xfrm>
            <a:off x="647700" y="1108953"/>
            <a:ext cx="10883900" cy="4844375"/>
          </a:xfrm>
        </p:spPr>
        <p:txBody>
          <a:bodyPr/>
          <a:lstStyle/>
          <a:p>
            <a:pPr marL="457200" indent="-457200" algn="just">
              <a:buAutoNum type="arabicParenR"/>
            </a:pPr>
            <a:r>
              <a:rPr lang="en-US" b="0" dirty="0">
                <a:latin typeface="Times New Roman" panose="02020603050405020304" pitchFamily="18" charset="0"/>
                <a:cs typeface="Times New Roman" panose="02020603050405020304" pitchFamily="18" charset="0"/>
              </a:rPr>
              <a:t>Sales Dashboard (Orders): Displays the number of orders each month, shows the total due amounts for each day, and defines the number of orders paid using this method (</a:t>
            </a:r>
            <a:r>
              <a:rPr lang="en-US" b="0" dirty="0" err="1">
                <a:latin typeface="Times New Roman" panose="02020603050405020304" pitchFamily="18" charset="0"/>
                <a:cs typeface="Times New Roman" panose="02020603050405020304" pitchFamily="18" charset="0"/>
              </a:rPr>
              <a:t>Instapay</a:t>
            </a:r>
            <a:r>
              <a:rPr lang="en-US" b="0" dirty="0">
                <a:latin typeface="Times New Roman" panose="02020603050405020304" pitchFamily="18" charset="0"/>
                <a:cs typeface="Times New Roman" panose="02020603050405020304" pitchFamily="18" charset="0"/>
              </a:rPr>
              <a:t>, credit, wallet, cash).</a:t>
            </a: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216845A-C866-8C2A-FF7E-504BFE4B7656}"/>
              </a:ext>
            </a:extLst>
          </p:cNvPr>
          <p:cNvPicPr>
            <a:picLocks noChangeAspect="1"/>
          </p:cNvPicPr>
          <p:nvPr/>
        </p:nvPicPr>
        <p:blipFill>
          <a:blip r:embed="rId2"/>
          <a:stretch>
            <a:fillRect/>
          </a:stretch>
        </p:blipFill>
        <p:spPr>
          <a:xfrm>
            <a:off x="679450" y="2211223"/>
            <a:ext cx="9541510" cy="3846917"/>
          </a:xfrm>
          <a:prstGeom prst="rect">
            <a:avLst/>
          </a:prstGeom>
        </p:spPr>
      </p:pic>
    </p:spTree>
    <p:extLst>
      <p:ext uri="{BB962C8B-B14F-4D97-AF65-F5344CB8AC3E}">
        <p14:creationId xmlns:p14="http://schemas.microsoft.com/office/powerpoint/2010/main" val="2418529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C4A38-CE83-EB81-3F57-4F743DDE2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E4CF0-3FD5-114E-C41E-00C68310F63C}"/>
              </a:ext>
            </a:extLst>
          </p:cNvPr>
          <p:cNvSpPr>
            <a:spLocks noGrp="1"/>
          </p:cNvSpPr>
          <p:nvPr>
            <p:ph type="title"/>
          </p:nvPr>
        </p:nvSpPr>
        <p:spPr>
          <a:xfrm>
            <a:off x="679450" y="364757"/>
            <a:ext cx="615823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Dashboards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A61F67F7-4EC6-6838-ACA4-91FC45F6099B}"/>
              </a:ext>
            </a:extLst>
          </p:cNvPr>
          <p:cNvSpPr>
            <a:spLocks noGrp="1"/>
          </p:cNvSpPr>
          <p:nvPr>
            <p:ph type="body" sz="quarter" idx="14"/>
          </p:nvPr>
        </p:nvSpPr>
        <p:spPr>
          <a:xfrm>
            <a:off x="647700" y="1108953"/>
            <a:ext cx="10883900" cy="4844375"/>
          </a:xfrm>
        </p:spPr>
        <p:txBody>
          <a:bodyPr/>
          <a:lstStyle/>
          <a:p>
            <a:pPr marL="457200" indent="-457200" algn="just">
              <a:buAutoNum type="arabicParenR" startAt="2"/>
            </a:pPr>
            <a:r>
              <a:rPr lang="en-US" b="0" dirty="0">
                <a:latin typeface="Times New Roman" panose="02020603050405020304" pitchFamily="18" charset="0"/>
                <a:cs typeface="Times New Roman" panose="02020603050405020304" pitchFamily="18" charset="0"/>
              </a:rPr>
              <a:t>Sales Dashboard (Products): Displays Rating for each category, shows the number of products per category, defines the quantities of products in each category.</a:t>
            </a:r>
          </a:p>
          <a:p>
            <a:pPr marL="0" indent="0" algn="just"/>
            <a:endParaRPr lang="en-US" b="0" dirty="0">
              <a:latin typeface="Times New Roman" panose="02020603050405020304" pitchFamily="18" charset="0"/>
              <a:cs typeface="Times New Roman" panose="02020603050405020304" pitchFamily="18" charset="0"/>
            </a:endParaRPr>
          </a:p>
          <a:p>
            <a:pPr marL="457200" indent="-457200" algn="just">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C73B00-967A-31B4-B0A0-0015B5795412}"/>
              </a:ext>
            </a:extLst>
          </p:cNvPr>
          <p:cNvPicPr>
            <a:picLocks noChangeAspect="1"/>
          </p:cNvPicPr>
          <p:nvPr/>
        </p:nvPicPr>
        <p:blipFill>
          <a:blip r:embed="rId2"/>
          <a:stretch>
            <a:fillRect/>
          </a:stretch>
        </p:blipFill>
        <p:spPr>
          <a:xfrm>
            <a:off x="679450" y="1939950"/>
            <a:ext cx="9643110" cy="4519988"/>
          </a:xfrm>
          <a:prstGeom prst="rect">
            <a:avLst/>
          </a:prstGeom>
        </p:spPr>
      </p:pic>
    </p:spTree>
    <p:extLst>
      <p:ext uri="{BB962C8B-B14F-4D97-AF65-F5344CB8AC3E}">
        <p14:creationId xmlns:p14="http://schemas.microsoft.com/office/powerpoint/2010/main" val="8612900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8F5C-2DB1-DE6F-0860-6F1281B13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68AAD-E397-30DF-BBB7-732D242DD5B1}"/>
              </a:ext>
            </a:extLst>
          </p:cNvPr>
          <p:cNvSpPr>
            <a:spLocks noGrp="1"/>
          </p:cNvSpPr>
          <p:nvPr>
            <p:ph type="title"/>
          </p:nvPr>
        </p:nvSpPr>
        <p:spPr>
          <a:xfrm>
            <a:off x="679450" y="364757"/>
            <a:ext cx="6158230" cy="830997"/>
          </a:xfrm>
        </p:spPr>
        <p:txBody>
          <a:bodyPr/>
          <a:lstStyle/>
          <a:p>
            <a:r>
              <a:rPr lang="en-US" sz="4800" b="1" kern="1200" dirty="0">
                <a:effectLst/>
                <a:latin typeface="Times New Roman" panose="02020603050405020304" pitchFamily="18" charset="0"/>
                <a:ea typeface="+mn-ea"/>
                <a:cs typeface="Times New Roman" panose="02020603050405020304" pitchFamily="18" charset="0"/>
              </a:rPr>
              <a:t>Dashboards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B3732D1-E22C-0A34-BB3C-966B6E6E27B7}"/>
              </a:ext>
            </a:extLst>
          </p:cNvPr>
          <p:cNvSpPr>
            <a:spLocks noGrp="1"/>
          </p:cNvSpPr>
          <p:nvPr>
            <p:ph type="body" sz="quarter" idx="14"/>
          </p:nvPr>
        </p:nvSpPr>
        <p:spPr>
          <a:xfrm>
            <a:off x="647700" y="1108953"/>
            <a:ext cx="10883900" cy="4844375"/>
          </a:xfrm>
        </p:spPr>
        <p:txBody>
          <a:bodyPr/>
          <a:lstStyle/>
          <a:p>
            <a:pPr marL="457200" indent="-457200" algn="just">
              <a:buAutoNum type="arabicParenR" startAt="3"/>
            </a:pPr>
            <a:r>
              <a:rPr lang="en-US" b="0" dirty="0">
                <a:latin typeface="Times New Roman" panose="02020603050405020304" pitchFamily="18" charset="0"/>
                <a:cs typeface="Times New Roman" panose="02020603050405020304" pitchFamily="18" charset="0"/>
              </a:rPr>
              <a:t>Sales Dashboard (Customers): Displays shipping country, defines the number of customers in each category.</a:t>
            </a: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01D4ECC-CA80-9691-ADB5-3480E9544CAF}"/>
              </a:ext>
            </a:extLst>
          </p:cNvPr>
          <p:cNvPicPr>
            <a:picLocks noChangeAspect="1"/>
          </p:cNvPicPr>
          <p:nvPr/>
        </p:nvPicPr>
        <p:blipFill>
          <a:blip r:embed="rId2"/>
          <a:stretch>
            <a:fillRect/>
          </a:stretch>
        </p:blipFill>
        <p:spPr>
          <a:xfrm>
            <a:off x="679450" y="1939950"/>
            <a:ext cx="9622790" cy="4533364"/>
          </a:xfrm>
          <a:prstGeom prst="rect">
            <a:avLst/>
          </a:prstGeom>
        </p:spPr>
      </p:pic>
    </p:spTree>
    <p:extLst>
      <p:ext uri="{BB962C8B-B14F-4D97-AF65-F5344CB8AC3E}">
        <p14:creationId xmlns:p14="http://schemas.microsoft.com/office/powerpoint/2010/main" val="4209050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F3D72-E28E-48B5-5926-78BCB222B989}"/>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7D9FDBEB-E9E8-40C4-64F6-F72D997077A8}"/>
              </a:ext>
            </a:extLst>
          </p:cNvPr>
          <p:cNvPicPr>
            <a:picLocks noGrp="1" noChangeAspect="1"/>
          </p:cNvPicPr>
          <p:nvPr>
            <p:ph type="pic" sz="quarter" idx="10"/>
          </p:nvPr>
        </p:nvPicPr>
        <p:blipFill>
          <a:blip r:embed="rId2">
            <a:alphaModFix amt="80000"/>
          </a:blip>
          <a:srcRect t="6692" b="6692"/>
          <a:stretch/>
        </p:blipFill>
        <p:spPr>
          <a:xfrm>
            <a:off x="-5606" y="9939"/>
            <a:ext cx="12192000" cy="6858000"/>
          </a:xfrm>
        </p:spPr>
      </p:pic>
      <p:sp>
        <p:nvSpPr>
          <p:cNvPr id="7" name="Oval 6">
            <a:extLst>
              <a:ext uri="{FF2B5EF4-FFF2-40B4-BE49-F238E27FC236}">
                <a16:creationId xmlns:a16="http://schemas.microsoft.com/office/drawing/2014/main" id="{C0BB0E94-DAD1-A0FC-1C93-E0818EBE4D8D}"/>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41117E9-ABBB-BD6F-1881-3393505FD478}"/>
              </a:ext>
            </a:extLst>
          </p:cNvPr>
          <p:cNvSpPr>
            <a:spLocks noGrp="1"/>
          </p:cNvSpPr>
          <p:nvPr>
            <p:ph type="title"/>
          </p:nvPr>
        </p:nvSpPr>
        <p:spPr>
          <a:xfrm>
            <a:off x="3128754" y="3082561"/>
            <a:ext cx="5923280" cy="692878"/>
          </a:xfrm>
        </p:spPr>
        <p:txBody>
          <a:bodyPr/>
          <a:lstStyle/>
          <a:p>
            <a:pPr rtl="0" eaLnBrk="1" latinLnBrk="0" hangingPunct="1"/>
            <a:r>
              <a:rPr lang="en-US" sz="3700" b="1" dirty="0">
                <a:latin typeface="Times New Roman" panose="02020603050405020304" pitchFamily="18" charset="0"/>
                <a:ea typeface="+mn-ea"/>
                <a:cs typeface="Times New Roman" panose="02020603050405020304" pitchFamily="18" charset="0"/>
              </a:rPr>
              <a:t>Machine Learning Models</a:t>
            </a:r>
            <a:endParaRPr lang="en-US" sz="3700" b="1" kern="1200" dirty="0">
              <a:effectLst/>
              <a:latin typeface="Times New Roman" panose="02020603050405020304" pitchFamily="18" charset="0"/>
              <a:ea typeface="+mn-ea"/>
              <a:cs typeface="Times New Roman" panose="02020603050405020304" pitchFamily="18" charset="0"/>
            </a:endParaRPr>
          </a:p>
        </p:txBody>
      </p:sp>
      <p:sp>
        <p:nvSpPr>
          <p:cNvPr id="2" name="Oval 1">
            <a:extLst>
              <a:ext uri="{FF2B5EF4-FFF2-40B4-BE49-F238E27FC236}">
                <a16:creationId xmlns:a16="http://schemas.microsoft.com/office/drawing/2014/main" id="{A13B21BA-69B4-36B0-415B-4C25B2C6E405}"/>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80C9ED5-67AE-301C-BA74-B83DAEF5F022}"/>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06DCF09-FD6B-D895-2C76-330E37458B10}"/>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BF4809E-0228-67D5-30F2-28343AC9F131}"/>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52E98B46-01F3-594B-0327-A9392CA1C4CB}"/>
              </a:ext>
            </a:extLst>
          </p:cNvPr>
          <p:cNvPicPr>
            <a:picLocks noChangeAspect="1"/>
          </p:cNvPicPr>
          <p:nvPr/>
        </p:nvPicPr>
        <p:blipFill>
          <a:blip r:embed="rId4"/>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259619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F826-5554-5C05-A88A-6D839B214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AE5D9-033F-D9A3-E163-EBC71FFDF761}"/>
              </a:ext>
            </a:extLst>
          </p:cNvPr>
          <p:cNvSpPr>
            <a:spLocks noGrp="1"/>
          </p:cNvSpPr>
          <p:nvPr>
            <p:ph type="title"/>
          </p:nvPr>
        </p:nvSpPr>
        <p:spPr>
          <a:xfrm>
            <a:off x="679450" y="364757"/>
            <a:ext cx="7590790" cy="830997"/>
          </a:xfrm>
        </p:spPr>
        <p:txBody>
          <a:bodyPr/>
          <a:lstStyle/>
          <a:p>
            <a:r>
              <a:rPr lang="en-US" sz="4800" b="1" dirty="0">
                <a:latin typeface="Times New Roman" panose="02020603050405020304" pitchFamily="18" charset="0"/>
                <a:ea typeface="+mn-ea"/>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B7C00020-B9E1-ECA8-33EA-C930C8DEB350}"/>
              </a:ext>
            </a:extLst>
          </p:cNvPr>
          <p:cNvSpPr>
            <a:spLocks noGrp="1"/>
          </p:cNvSpPr>
          <p:nvPr>
            <p:ph type="body" sz="quarter" idx="14"/>
          </p:nvPr>
        </p:nvSpPr>
        <p:spPr>
          <a:xfrm>
            <a:off x="647700" y="1108953"/>
            <a:ext cx="10883900" cy="4844375"/>
          </a:xfrm>
        </p:spPr>
        <p:txBody>
          <a:bodyPr/>
          <a:lstStyle/>
          <a:p>
            <a:pPr marL="457200" indent="-457200" algn="just">
              <a:buAutoNum type="arabicParenR"/>
            </a:pPr>
            <a:r>
              <a:rPr lang="en-US" b="0" dirty="0">
                <a:latin typeface="Times New Roman" panose="02020603050405020304" pitchFamily="18" charset="0"/>
                <a:cs typeface="Times New Roman" panose="02020603050405020304" pitchFamily="18" charset="0"/>
              </a:rPr>
              <a:t>Confusion matrix for support Ticket table: Indicates that the relation between target feature(support status)and other features is weak but it has a kind of relation between the target and support issue feature.</a:t>
            </a:r>
          </a:p>
          <a:p>
            <a:pPr marL="0" indent="0" algn="just"/>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C0E29A3-1867-AAFE-43DA-55905B746733}"/>
              </a:ext>
            </a:extLst>
          </p:cNvPr>
          <p:cNvPicPr>
            <a:picLocks noChangeAspect="1"/>
          </p:cNvPicPr>
          <p:nvPr/>
        </p:nvPicPr>
        <p:blipFill>
          <a:blip r:embed="rId2"/>
          <a:stretch>
            <a:fillRect/>
          </a:stretch>
        </p:blipFill>
        <p:spPr>
          <a:xfrm>
            <a:off x="679450" y="2306320"/>
            <a:ext cx="9003030" cy="3922507"/>
          </a:xfrm>
          <a:prstGeom prst="rect">
            <a:avLst/>
          </a:prstGeom>
        </p:spPr>
      </p:pic>
    </p:spTree>
    <p:extLst>
      <p:ext uri="{BB962C8B-B14F-4D97-AF65-F5344CB8AC3E}">
        <p14:creationId xmlns:p14="http://schemas.microsoft.com/office/powerpoint/2010/main" val="1959407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D6102A-C757-A9BB-839F-44CEE13174FA}"/>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3BB927F6-0CF9-884B-E834-8D8969B6A5EC}"/>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3E433A8B-B53F-5DEC-1610-0E045E582024}"/>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03A47D8A-AEF5-3DDB-5F0D-64382416378C}"/>
              </a:ext>
            </a:extLst>
          </p:cNvPr>
          <p:cNvSpPr>
            <a:spLocks noGrp="1"/>
          </p:cNvSpPr>
          <p:nvPr>
            <p:ph type="title"/>
          </p:nvPr>
        </p:nvSpPr>
        <p:spPr>
          <a:xfrm>
            <a:off x="3210560" y="3082561"/>
            <a:ext cx="5781040" cy="692878"/>
          </a:xfrm>
        </p:spPr>
        <p:txBody>
          <a:bodyPr/>
          <a:lstStyle/>
          <a:p>
            <a:pPr rtl="0" eaLnBrk="1" latinLnBrk="0" hangingPunct="1"/>
            <a:r>
              <a:rPr lang="en-US" sz="3800" b="1" dirty="0">
                <a:latin typeface="Times New Roman" panose="02020603050405020304" pitchFamily="18" charset="0"/>
                <a:cs typeface="Times New Roman" panose="02020603050405020304" pitchFamily="18" charset="0"/>
              </a:rPr>
              <a:t>Description of the project</a:t>
            </a:r>
            <a:endParaRPr lang="en-US" sz="3800" b="1" dirty="0"/>
          </a:p>
        </p:txBody>
      </p:sp>
      <p:sp>
        <p:nvSpPr>
          <p:cNvPr id="2" name="Oval 1">
            <a:extLst>
              <a:ext uri="{FF2B5EF4-FFF2-40B4-BE49-F238E27FC236}">
                <a16:creationId xmlns:a16="http://schemas.microsoft.com/office/drawing/2014/main" id="{DF82B39D-EE7E-7DAD-7375-A840D1009F09}"/>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4071E07D-AF70-DB5C-AF6B-9E5C3271D628}"/>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EC7D0CF-FE2E-AFF7-4766-119440AF92D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6FBDB40-4E0B-C07E-134F-9BCC97874ABA}"/>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E43F7FEF-6866-0E80-3A01-1A749D633861}"/>
              </a:ext>
            </a:extLst>
          </p:cNvPr>
          <p:cNvPicPr>
            <a:picLocks noChangeAspect="1"/>
          </p:cNvPicPr>
          <p:nvPr/>
        </p:nvPicPr>
        <p:blipFill>
          <a:blip r:embed="rId4"/>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666449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A258-E9FE-DCEA-1B45-A3AAC50E8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D7AB2-B5BD-5EBA-E3E5-1F63B6B935FD}"/>
              </a:ext>
            </a:extLst>
          </p:cNvPr>
          <p:cNvSpPr>
            <a:spLocks noGrp="1"/>
          </p:cNvSpPr>
          <p:nvPr>
            <p:ph type="title"/>
          </p:nvPr>
        </p:nvSpPr>
        <p:spPr>
          <a:xfrm>
            <a:off x="679450" y="364757"/>
            <a:ext cx="7590790" cy="830997"/>
          </a:xfrm>
        </p:spPr>
        <p:txBody>
          <a:bodyPr/>
          <a:lstStyle/>
          <a:p>
            <a:r>
              <a:rPr lang="en-US" sz="4800" b="1" dirty="0">
                <a:latin typeface="Times New Roman" panose="02020603050405020304" pitchFamily="18" charset="0"/>
                <a:ea typeface="+mn-ea"/>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1A8F2343-9B67-8FEF-42BE-0640FAFDE7B8}"/>
              </a:ext>
            </a:extLst>
          </p:cNvPr>
          <p:cNvSpPr>
            <a:spLocks noGrp="1"/>
          </p:cNvSpPr>
          <p:nvPr>
            <p:ph type="body" sz="quarter" idx="14"/>
          </p:nvPr>
        </p:nvSpPr>
        <p:spPr>
          <a:xfrm>
            <a:off x="647700" y="1108953"/>
            <a:ext cx="10883900" cy="4844375"/>
          </a:xfrm>
        </p:spPr>
        <p:txBody>
          <a:bodyPr/>
          <a:lstStyle/>
          <a:p>
            <a:pPr marL="457200" indent="-457200" algn="just">
              <a:buAutoNum type="arabicParenR" startAt="2"/>
            </a:pPr>
            <a:r>
              <a:rPr lang="en-US" b="0" dirty="0">
                <a:latin typeface="Times New Roman" panose="02020603050405020304" pitchFamily="18" charset="0"/>
                <a:cs typeface="Times New Roman" panose="02020603050405020304" pitchFamily="18" charset="0"/>
              </a:rPr>
              <a:t>Confusion matrix for orders table: Indicates that there is a strong relationship between order status feature and pay id, payment info features, also indicates that there is a very strong relation between total due and total price feature.</a:t>
            </a: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C227D0-0CA3-7D57-9B97-45C18F3F3CFB}"/>
              </a:ext>
            </a:extLst>
          </p:cNvPr>
          <p:cNvPicPr>
            <a:picLocks noChangeAspect="1"/>
          </p:cNvPicPr>
          <p:nvPr/>
        </p:nvPicPr>
        <p:blipFill>
          <a:blip r:embed="rId2"/>
          <a:stretch>
            <a:fillRect/>
          </a:stretch>
        </p:blipFill>
        <p:spPr>
          <a:xfrm>
            <a:off x="679450" y="2235200"/>
            <a:ext cx="8677910" cy="3842184"/>
          </a:xfrm>
          <a:prstGeom prst="rect">
            <a:avLst/>
          </a:prstGeom>
        </p:spPr>
      </p:pic>
    </p:spTree>
    <p:extLst>
      <p:ext uri="{BB962C8B-B14F-4D97-AF65-F5344CB8AC3E}">
        <p14:creationId xmlns:p14="http://schemas.microsoft.com/office/powerpoint/2010/main" val="3264737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DDBBD-D5C8-477C-3BB2-5C3761FEC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3E5AE-50E4-67BA-B398-9CDC1D7ABBDC}"/>
              </a:ext>
            </a:extLst>
          </p:cNvPr>
          <p:cNvSpPr>
            <a:spLocks noGrp="1"/>
          </p:cNvSpPr>
          <p:nvPr>
            <p:ph type="title"/>
          </p:nvPr>
        </p:nvSpPr>
        <p:spPr>
          <a:xfrm>
            <a:off x="679450" y="364757"/>
            <a:ext cx="7590790" cy="830997"/>
          </a:xfrm>
        </p:spPr>
        <p:txBody>
          <a:bodyPr/>
          <a:lstStyle/>
          <a:p>
            <a:r>
              <a:rPr lang="en-US" sz="4800" b="1" dirty="0">
                <a:latin typeface="Times New Roman" panose="02020603050405020304" pitchFamily="18" charset="0"/>
                <a:ea typeface="+mn-ea"/>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6D57424A-C8D0-AEE4-9891-17DFE9B92241}"/>
              </a:ext>
            </a:extLst>
          </p:cNvPr>
          <p:cNvSpPr>
            <a:spLocks noGrp="1"/>
          </p:cNvSpPr>
          <p:nvPr>
            <p:ph type="body" sz="quarter" idx="14"/>
          </p:nvPr>
        </p:nvSpPr>
        <p:spPr>
          <a:xfrm>
            <a:off x="647700" y="1108953"/>
            <a:ext cx="10883900" cy="4844375"/>
          </a:xfrm>
        </p:spPr>
        <p:txBody>
          <a:bodyPr/>
          <a:lstStyle/>
          <a:p>
            <a:pPr marL="0" indent="0" algn="just"/>
            <a:r>
              <a:rPr lang="en-US" b="0" dirty="0">
                <a:latin typeface="Times New Roman" panose="02020603050405020304" pitchFamily="18" charset="0"/>
                <a:cs typeface="Times New Roman" panose="02020603050405020304" pitchFamily="18" charset="0"/>
              </a:rPr>
              <a:t>- For the first mode We used Random Forest Classifier  on orders Table to predict the order Status(</a:t>
            </a:r>
            <a:r>
              <a:rPr lang="en-US" b="0" dirty="0" err="1">
                <a:latin typeface="Times New Roman" panose="02020603050405020304" pitchFamily="18" charset="0"/>
                <a:cs typeface="Times New Roman" panose="02020603050405020304" pitchFamily="18" charset="0"/>
              </a:rPr>
              <a:t>pending,delivered,cancelled</a:t>
            </a:r>
            <a:r>
              <a:rPr lang="en-US" b="0" dirty="0">
                <a:latin typeface="Times New Roman" panose="02020603050405020304" pitchFamily="18" charset="0"/>
                <a:cs typeface="Times New Roman" panose="02020603050405020304" pitchFamily="18" charset="0"/>
              </a:rPr>
              <a:t>).</a:t>
            </a: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BDC9E19-8CF8-F6F9-BC0D-5182AB9080A2}"/>
              </a:ext>
            </a:extLst>
          </p:cNvPr>
          <p:cNvPicPr>
            <a:picLocks noChangeAspect="1"/>
          </p:cNvPicPr>
          <p:nvPr/>
        </p:nvPicPr>
        <p:blipFill>
          <a:blip r:embed="rId2"/>
          <a:stretch>
            <a:fillRect/>
          </a:stretch>
        </p:blipFill>
        <p:spPr>
          <a:xfrm>
            <a:off x="679450" y="1960270"/>
            <a:ext cx="9750972" cy="4594197"/>
          </a:xfrm>
          <a:prstGeom prst="rect">
            <a:avLst/>
          </a:prstGeom>
        </p:spPr>
      </p:pic>
    </p:spTree>
    <p:extLst>
      <p:ext uri="{BB962C8B-B14F-4D97-AF65-F5344CB8AC3E}">
        <p14:creationId xmlns:p14="http://schemas.microsoft.com/office/powerpoint/2010/main" val="1510733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3ABC4-59F8-56C6-BA00-6DE597BDF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AD740-C815-5D4C-271E-6BBDB0200C8A}"/>
              </a:ext>
            </a:extLst>
          </p:cNvPr>
          <p:cNvSpPr>
            <a:spLocks noGrp="1"/>
          </p:cNvSpPr>
          <p:nvPr>
            <p:ph type="title"/>
          </p:nvPr>
        </p:nvSpPr>
        <p:spPr>
          <a:xfrm>
            <a:off x="679450" y="364757"/>
            <a:ext cx="7590790" cy="830997"/>
          </a:xfrm>
        </p:spPr>
        <p:txBody>
          <a:bodyPr/>
          <a:lstStyle/>
          <a:p>
            <a:r>
              <a:rPr lang="en-US" sz="4800" b="1" dirty="0">
                <a:latin typeface="Times New Roman" panose="02020603050405020304" pitchFamily="18" charset="0"/>
                <a:ea typeface="+mn-ea"/>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982A8A61-EC57-6AE4-6FCE-B4C073A66D57}"/>
              </a:ext>
            </a:extLst>
          </p:cNvPr>
          <p:cNvSpPr>
            <a:spLocks noGrp="1"/>
          </p:cNvSpPr>
          <p:nvPr>
            <p:ph type="body" sz="quarter" idx="14"/>
          </p:nvPr>
        </p:nvSpPr>
        <p:spPr>
          <a:xfrm>
            <a:off x="647700" y="1108953"/>
            <a:ext cx="10883900" cy="4844375"/>
          </a:xfrm>
        </p:spPr>
        <p:txBody>
          <a:bodyPr/>
          <a:lstStyle/>
          <a:p>
            <a:pPr marL="0" indent="0" algn="just"/>
            <a:r>
              <a:rPr lang="en-US" b="0" dirty="0">
                <a:latin typeface="Times New Roman" panose="02020603050405020304" pitchFamily="18" charset="0"/>
                <a:cs typeface="Times New Roman" panose="02020603050405020304" pitchFamily="18" charset="0"/>
              </a:rPr>
              <a:t>- The second model we used linear regression on support table to detect the support </a:t>
            </a:r>
            <a:r>
              <a:rPr lang="en-US" b="0" dirty="0" err="1">
                <a:latin typeface="Times New Roman" panose="02020603050405020304" pitchFamily="18" charset="0"/>
                <a:cs typeface="Times New Roman" panose="02020603050405020304" pitchFamily="18" charset="0"/>
              </a:rPr>
              <a:t>statuss</a:t>
            </a:r>
            <a:r>
              <a:rPr lang="en-US" b="0" dirty="0">
                <a:latin typeface="Times New Roman" panose="02020603050405020304" pitchFamily="18" charset="0"/>
                <a:cs typeface="Times New Roman" panose="02020603050405020304" pitchFamily="18" charset="0"/>
              </a:rPr>
              <a:t>.</a:t>
            </a:r>
          </a:p>
          <a:p>
            <a:pPr marL="0" indent="0" algn="just"/>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DFBCA0-950A-2AE1-51CB-9E296EDA0A25}"/>
              </a:ext>
            </a:extLst>
          </p:cNvPr>
          <p:cNvPicPr>
            <a:picLocks noChangeAspect="1"/>
          </p:cNvPicPr>
          <p:nvPr/>
        </p:nvPicPr>
        <p:blipFill>
          <a:blip r:embed="rId2"/>
          <a:stretch>
            <a:fillRect/>
          </a:stretch>
        </p:blipFill>
        <p:spPr>
          <a:xfrm>
            <a:off x="679450" y="1982456"/>
            <a:ext cx="7772400" cy="3970872"/>
          </a:xfrm>
          <a:prstGeom prst="rect">
            <a:avLst/>
          </a:prstGeom>
        </p:spPr>
      </p:pic>
    </p:spTree>
    <p:extLst>
      <p:ext uri="{BB962C8B-B14F-4D97-AF65-F5344CB8AC3E}">
        <p14:creationId xmlns:p14="http://schemas.microsoft.com/office/powerpoint/2010/main" val="39588941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A5369-46AB-609B-D499-CC7BD1A6F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90D53-8E20-1786-6CA2-537C607078D3}"/>
              </a:ext>
            </a:extLst>
          </p:cNvPr>
          <p:cNvSpPr>
            <a:spLocks noGrp="1"/>
          </p:cNvSpPr>
          <p:nvPr>
            <p:ph type="title"/>
          </p:nvPr>
        </p:nvSpPr>
        <p:spPr>
          <a:xfrm>
            <a:off x="679450" y="364757"/>
            <a:ext cx="7590790" cy="830997"/>
          </a:xfrm>
        </p:spPr>
        <p:txBody>
          <a:bodyPr/>
          <a:lstStyle/>
          <a:p>
            <a:r>
              <a:rPr lang="en-US" sz="4800" b="1" dirty="0">
                <a:latin typeface="Times New Roman" panose="02020603050405020304" pitchFamily="18" charset="0"/>
                <a:ea typeface="+mn-ea"/>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05E544B6-5424-675B-A5A7-0B978193BA47}"/>
              </a:ext>
            </a:extLst>
          </p:cNvPr>
          <p:cNvSpPr>
            <a:spLocks noGrp="1"/>
          </p:cNvSpPr>
          <p:nvPr>
            <p:ph type="body" sz="quarter" idx="14"/>
          </p:nvPr>
        </p:nvSpPr>
        <p:spPr>
          <a:xfrm>
            <a:off x="647700" y="1108953"/>
            <a:ext cx="10883900" cy="4844375"/>
          </a:xfrm>
        </p:spPr>
        <p:txBody>
          <a:bodyPr/>
          <a:lstStyle/>
          <a:p>
            <a:pPr marL="0" indent="0" algn="just"/>
            <a:r>
              <a:rPr lang="en-US" b="0" dirty="0">
                <a:latin typeface="Times New Roman" panose="02020603050405020304" pitchFamily="18" charset="0"/>
                <a:cs typeface="Times New Roman" panose="02020603050405020304" pitchFamily="18" charset="0"/>
              </a:rPr>
              <a:t>- In The Third Model we used Random forest Classifier on orders table  to predict the total due.</a:t>
            </a:r>
          </a:p>
          <a:p>
            <a:pPr marL="0" indent="0" algn="just"/>
            <a:endParaRPr lang="en-US" b="0" dirty="0">
              <a:latin typeface="Times New Roman" panose="02020603050405020304" pitchFamily="18" charset="0"/>
              <a:cs typeface="Times New Roman" panose="02020603050405020304" pitchFamily="18" charset="0"/>
            </a:endParaRPr>
          </a:p>
          <a:p>
            <a:pPr marL="0" indent="0" algn="just"/>
            <a:endParaRPr lang="en-US" b="0" dirty="0">
              <a:latin typeface="Times New Roman" panose="02020603050405020304" pitchFamily="18" charset="0"/>
              <a:cs typeface="Times New Roman" panose="02020603050405020304" pitchFamily="18" charset="0"/>
            </a:endParaRPr>
          </a:p>
          <a:p>
            <a:pPr marL="457200" indent="-457200">
              <a:buAutoNum type="arabicParenR"/>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457200" indent="-457200">
              <a:buAutoNum type="arabicParenR" startAt="3"/>
            </a:pPr>
            <a:endParaRPr lang="en-US" b="0" dirty="0">
              <a:latin typeface="Times New Roman" panose="02020603050405020304" pitchFamily="18" charset="0"/>
              <a:cs typeface="Times New Roman" panose="02020603050405020304" pitchFamily="18" charset="0"/>
            </a:endParaRPr>
          </a:p>
          <a:p>
            <a:pPr marL="0" indent="0"/>
            <a:endParaRPr lang="en-US"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76D05A-5AAC-49D9-097B-56AB839F92D0}"/>
              </a:ext>
            </a:extLst>
          </p:cNvPr>
          <p:cNvPicPr>
            <a:picLocks noChangeAspect="1"/>
          </p:cNvPicPr>
          <p:nvPr/>
        </p:nvPicPr>
        <p:blipFill>
          <a:blip r:embed="rId2"/>
          <a:stretch>
            <a:fillRect/>
          </a:stretch>
        </p:blipFill>
        <p:spPr>
          <a:xfrm>
            <a:off x="679450" y="1939950"/>
            <a:ext cx="7772400" cy="4461392"/>
          </a:xfrm>
          <a:prstGeom prst="rect">
            <a:avLst/>
          </a:prstGeom>
        </p:spPr>
      </p:pic>
    </p:spTree>
    <p:extLst>
      <p:ext uri="{BB962C8B-B14F-4D97-AF65-F5344CB8AC3E}">
        <p14:creationId xmlns:p14="http://schemas.microsoft.com/office/powerpoint/2010/main" val="24613272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C0E66-3B8F-B8DC-12C9-3D4453BC1BBD}"/>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F816E1A2-2929-9E29-77FA-0DCDEFFEDEB9}"/>
              </a:ext>
            </a:extLst>
          </p:cNvPr>
          <p:cNvPicPr>
            <a:picLocks noGrp="1" noChangeAspect="1"/>
          </p:cNvPicPr>
          <p:nvPr>
            <p:ph type="pic" sz="quarter" idx="10"/>
          </p:nvPr>
        </p:nvPicPr>
        <p:blipFill>
          <a:blip r:embed="rId2">
            <a:alphaModFix amt="80000"/>
          </a:blip>
          <a:srcRect t="6692" b="6692"/>
          <a:stretch/>
        </p:blipFill>
        <p:spPr>
          <a:xfrm>
            <a:off x="-5606" y="9939"/>
            <a:ext cx="12192000" cy="6858000"/>
          </a:xfrm>
        </p:spPr>
      </p:pic>
      <p:sp>
        <p:nvSpPr>
          <p:cNvPr id="7" name="Oval 6">
            <a:extLst>
              <a:ext uri="{FF2B5EF4-FFF2-40B4-BE49-F238E27FC236}">
                <a16:creationId xmlns:a16="http://schemas.microsoft.com/office/drawing/2014/main" id="{149A6B8B-D995-55FC-65B1-D3FA5C4482E1}"/>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735E661-20A4-E416-1A2E-54C1C799360E}"/>
              </a:ext>
            </a:extLst>
          </p:cNvPr>
          <p:cNvSpPr>
            <a:spLocks noGrp="1"/>
          </p:cNvSpPr>
          <p:nvPr>
            <p:ph type="title"/>
          </p:nvPr>
        </p:nvSpPr>
        <p:spPr>
          <a:xfrm>
            <a:off x="3128754" y="3082561"/>
            <a:ext cx="5923280" cy="692878"/>
          </a:xfrm>
        </p:spPr>
        <p:txBody>
          <a:bodyPr/>
          <a:lstStyle/>
          <a:p>
            <a:pPr rtl="0" eaLnBrk="1" latinLnBrk="0" hangingPunct="1"/>
            <a:r>
              <a:rPr lang="en-US" sz="5400" b="1" dirty="0">
                <a:latin typeface="Times New Roman" panose="02020603050405020304" pitchFamily="18" charset="0"/>
                <a:ea typeface="+mn-ea"/>
                <a:cs typeface="Times New Roman" panose="02020603050405020304" pitchFamily="18" charset="0"/>
              </a:rPr>
              <a:t>The End</a:t>
            </a:r>
            <a:endParaRPr lang="en-US" sz="5400" b="1" kern="1200" dirty="0">
              <a:effectLst/>
              <a:latin typeface="Times New Roman" panose="02020603050405020304" pitchFamily="18" charset="0"/>
              <a:ea typeface="+mn-ea"/>
              <a:cs typeface="Times New Roman" panose="02020603050405020304" pitchFamily="18" charset="0"/>
            </a:endParaRPr>
          </a:p>
        </p:txBody>
      </p:sp>
      <p:sp>
        <p:nvSpPr>
          <p:cNvPr id="2" name="Oval 1">
            <a:extLst>
              <a:ext uri="{FF2B5EF4-FFF2-40B4-BE49-F238E27FC236}">
                <a16:creationId xmlns:a16="http://schemas.microsoft.com/office/drawing/2014/main" id="{A5604DAB-135C-9583-CC40-BD5E42E263E0}"/>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CF6D1F6C-4563-FDBB-AD64-F84DB9D32C26}"/>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81320AF8-474B-50A0-FFC4-F7EB0B9609E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73E38BA-D3A9-8E1A-A28F-87F85952DD10}"/>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9A452F8D-BA85-EF62-F2CB-ED5A222B5DED}"/>
              </a:ext>
            </a:extLst>
          </p:cNvPr>
          <p:cNvPicPr>
            <a:picLocks noChangeAspect="1"/>
          </p:cNvPicPr>
          <p:nvPr/>
        </p:nvPicPr>
        <p:blipFill>
          <a:blip r:embed="rId4"/>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2608683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805213"/>
            <a:ext cx="8298774" cy="830997"/>
          </a:xfrm>
        </p:spPr>
        <p:txBody>
          <a:bodyPr/>
          <a:lstStyle/>
          <a:p>
            <a:r>
              <a:rPr lang="en-US" dirty="0">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escription of the project</a:t>
            </a:r>
            <a:endParaRPr lang="en-US"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9" y="2044701"/>
            <a:ext cx="11003065" cy="3123648"/>
          </a:xfrm>
        </p:spPr>
        <p:txBody>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The customer data management project involved creating a comprehensive database to manage customer information, order details, product data, complaints, feedback, and returns. A data warehouse was created to integrate different metrics, enabling efficient analysis using fact tables and dimensions, with SSIS and SSAS used to create analytical cubes. </a:t>
            </a: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dirty="0">
                <a:solidFill>
                  <a:schemeClr val="tx1"/>
                </a:solidFill>
                <a:latin typeface="Times New Roman" panose="02020603050405020304" pitchFamily="18" charset="0"/>
                <a:cs typeface="Times New Roman" panose="02020603050405020304" pitchFamily="18" charset="0"/>
              </a:rPr>
              <a:t>For analysis, Python was used to develop charts such as line charts, bar charts, and pie charts, facilitating insights into service levels, sales trends, and year-on-year comparison of the company’s performance. A Power BI dashboard was created to display certain charts and analyses of the company’s performance. Finally, a machine learning model was developed to enhance predictive capabilities regarding customer behavior and sales forecasts.</a:t>
            </a:r>
          </a:p>
        </p:txBody>
      </p:sp>
    </p:spTree>
    <p:extLst>
      <p:ext uri="{BB962C8B-B14F-4D97-AF65-F5344CB8AC3E}">
        <p14:creationId xmlns:p14="http://schemas.microsoft.com/office/powerpoint/2010/main" val="40132229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up)">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968DB9E-21F9-C1C8-ACD4-8DE4CDE3205B}"/>
            </a:ext>
          </a:extLst>
        </p:cNvPr>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9125C300-3AFC-4793-E203-56E4F9A18B5C}"/>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D94ACE10-EF55-8AFC-A0CE-B1E15C61C2A6}"/>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9B12ABF-E474-529A-5357-01AE5D981914}"/>
              </a:ext>
            </a:extLst>
          </p:cNvPr>
          <p:cNvSpPr>
            <a:spLocks noGrp="1"/>
          </p:cNvSpPr>
          <p:nvPr>
            <p:ph type="title"/>
          </p:nvPr>
        </p:nvSpPr>
        <p:spPr>
          <a:xfrm>
            <a:off x="4045678" y="1727200"/>
            <a:ext cx="4007183" cy="692878"/>
          </a:xfrm>
        </p:spPr>
        <p:txBody>
          <a:bodyPr/>
          <a:lstStyle/>
          <a:p>
            <a:pPr algn="l" rtl="0" eaLnBrk="1" latinLnBrk="0" hangingPunct="1"/>
            <a:r>
              <a:rPr lang="en-US" sz="4400" b="1" kern="1200" dirty="0">
                <a:effectLst/>
                <a:latin typeface="Times New Roman" panose="02020603050405020304" pitchFamily="18" charset="0"/>
                <a:ea typeface="+mn-ea"/>
                <a:cs typeface="Times New Roman" panose="02020603050405020304" pitchFamily="18" charset="0"/>
              </a:rPr>
              <a:t>Database:</a:t>
            </a:r>
            <a:br>
              <a:rPr lang="en-US" sz="4000" b="1" kern="1200" dirty="0">
                <a:effectLst/>
                <a:latin typeface="Times New Roman" panose="02020603050405020304" pitchFamily="18" charset="0"/>
                <a:ea typeface="+mn-ea"/>
                <a:cs typeface="Times New Roman" panose="02020603050405020304" pitchFamily="18" charset="0"/>
              </a:rPr>
            </a:br>
            <a:endParaRPr lang="en-US" sz="4000" b="1" dirty="0"/>
          </a:p>
        </p:txBody>
      </p:sp>
      <p:sp>
        <p:nvSpPr>
          <p:cNvPr id="2" name="Oval 1">
            <a:extLst>
              <a:ext uri="{FF2B5EF4-FFF2-40B4-BE49-F238E27FC236}">
                <a16:creationId xmlns:a16="http://schemas.microsoft.com/office/drawing/2014/main" id="{CE6C4252-BEC8-918A-D1A4-AF79C1025424}"/>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C799837C-EE49-2F02-4564-F756BF65804C}"/>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8C6E81B0-74AA-1339-AABB-E951922D18FC}"/>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25A76DD-DFAE-87AB-DDDA-927A1F91CE1E}"/>
              </a:ext>
            </a:extLst>
          </p:cNvPr>
          <p:cNvSpPr txBox="1"/>
          <p:nvPr/>
        </p:nvSpPr>
        <p:spPr>
          <a:xfrm>
            <a:off x="4043680" y="2550160"/>
            <a:ext cx="3952240" cy="3662541"/>
          </a:xfrm>
          <a:prstGeom prst="rect">
            <a:avLst/>
          </a:prstGeom>
          <a:noFill/>
        </p:spPr>
        <p:txBody>
          <a:bodyPr wrap="square" rtlCol="0">
            <a:spAutoFit/>
          </a:bodyPr>
          <a:lstStyle/>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ERD.</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Mapping.</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System Schema.</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Stored Procedures.</a:t>
            </a:r>
          </a:p>
          <a:p>
            <a:pPr marL="285750" indent="-285750">
              <a:buFont typeface="Wingdings" panose="05000000000000000000" pitchFamily="2" charset="2"/>
              <a:buChar char="ü"/>
            </a:pPr>
            <a:r>
              <a:rPr lang="en-US" sz="3200" b="1" kern="1200" dirty="0">
                <a:solidFill>
                  <a:schemeClr val="bg1"/>
                </a:solidFill>
                <a:effectLst/>
                <a:latin typeface="Times New Roman" panose="02020603050405020304" pitchFamily="18" charset="0"/>
                <a:ea typeface="+mn-ea"/>
                <a:cs typeface="Times New Roman" panose="02020603050405020304" pitchFamily="18" charset="0"/>
              </a:rPr>
              <a:t> Views.</a:t>
            </a: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br>
              <a:rPr lang="en-US" sz="1800" b="1" kern="1200" dirty="0">
                <a:solidFill>
                  <a:schemeClr val="bg1"/>
                </a:solidFill>
                <a:effectLst/>
                <a:latin typeface="Times New Roman" panose="02020603050405020304" pitchFamily="18" charset="0"/>
                <a:ea typeface="+mn-ea"/>
                <a:cs typeface="Times New Roman" panose="02020603050405020304" pitchFamily="18" charset="0"/>
              </a:rPr>
            </a:br>
            <a:endParaRPr lang="en-US" dirty="0">
              <a:solidFill>
                <a:schemeClr val="bg1"/>
              </a:solidFill>
            </a:endParaRPr>
          </a:p>
        </p:txBody>
      </p:sp>
      <p:pic>
        <p:nvPicPr>
          <p:cNvPr id="6" name="Picture 5">
            <a:extLst>
              <a:ext uri="{FF2B5EF4-FFF2-40B4-BE49-F238E27FC236}">
                <a16:creationId xmlns:a16="http://schemas.microsoft.com/office/drawing/2014/main" id="{C9EB927B-9099-12E2-7F41-060D57D34B1F}"/>
              </a:ext>
            </a:extLst>
          </p:cNvPr>
          <p:cNvPicPr>
            <a:picLocks noChangeAspect="1"/>
          </p:cNvPicPr>
          <p:nvPr/>
        </p:nvPicPr>
        <p:blipFill>
          <a:blip r:embed="rId3"/>
          <a:stretch>
            <a:fillRect/>
          </a:stretch>
        </p:blipFill>
        <p:spPr>
          <a:xfrm>
            <a:off x="846776" y="228599"/>
            <a:ext cx="1005840" cy="935430"/>
          </a:xfrm>
          <a:prstGeom prst="rect">
            <a:avLst/>
          </a:prstGeom>
        </p:spPr>
      </p:pic>
      <p:pic>
        <p:nvPicPr>
          <p:cNvPr id="8" name="Picture 7">
            <a:extLst>
              <a:ext uri="{FF2B5EF4-FFF2-40B4-BE49-F238E27FC236}">
                <a16:creationId xmlns:a16="http://schemas.microsoft.com/office/drawing/2014/main" id="{453B1934-9A4B-9CAB-D867-1A9B631763EF}"/>
              </a:ext>
            </a:extLst>
          </p:cNvPr>
          <p:cNvPicPr>
            <a:picLocks noChangeAspect="1"/>
          </p:cNvPicPr>
          <p:nvPr/>
        </p:nvPicPr>
        <p:blipFill>
          <a:blip r:embed="rId4"/>
          <a:stretch>
            <a:fillRect/>
          </a:stretch>
        </p:blipFill>
        <p:spPr>
          <a:xfrm>
            <a:off x="9960214" y="228599"/>
            <a:ext cx="1385010" cy="731520"/>
          </a:xfrm>
          <a:prstGeom prst="rect">
            <a:avLst/>
          </a:prstGeom>
        </p:spPr>
      </p:pic>
    </p:spTree>
    <p:extLst>
      <p:ext uri="{BB962C8B-B14F-4D97-AF65-F5344CB8AC3E}">
        <p14:creationId xmlns:p14="http://schemas.microsoft.com/office/powerpoint/2010/main" val="3934764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ERD</a:t>
            </a:r>
          </a:p>
          <a:p>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a:xfrm>
            <a:off x="647700" y="1108953"/>
            <a:ext cx="10883900" cy="4844375"/>
          </a:xfrm>
        </p:spPr>
        <p:txBody>
          <a:bodyPr/>
          <a:lstStyle/>
          <a:p>
            <a:endParaRPr lang="en-US" dirty="0"/>
          </a:p>
        </p:txBody>
      </p:sp>
      <p:pic>
        <p:nvPicPr>
          <p:cNvPr id="14" name="Picture 13">
            <a:extLst>
              <a:ext uri="{FF2B5EF4-FFF2-40B4-BE49-F238E27FC236}">
                <a16:creationId xmlns:a16="http://schemas.microsoft.com/office/drawing/2014/main" id="{EF8CD910-F061-42B4-C6E9-7454E2C5D0C6}"/>
              </a:ext>
            </a:extLst>
          </p:cNvPr>
          <p:cNvPicPr>
            <a:picLocks noChangeAspect="1"/>
          </p:cNvPicPr>
          <p:nvPr/>
        </p:nvPicPr>
        <p:blipFill>
          <a:blip r:embed="rId2"/>
          <a:stretch>
            <a:fillRect/>
          </a:stretch>
        </p:blipFill>
        <p:spPr>
          <a:xfrm>
            <a:off x="660400" y="1108953"/>
            <a:ext cx="10852150" cy="4844375"/>
          </a:xfrm>
          <a:prstGeom prst="rect">
            <a:avLst/>
          </a:prstGeom>
        </p:spPr>
      </p:pic>
    </p:spTree>
    <p:extLst>
      <p:ext uri="{BB962C8B-B14F-4D97-AF65-F5344CB8AC3E}">
        <p14:creationId xmlns:p14="http://schemas.microsoft.com/office/powerpoint/2010/main" val="30073785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F7E7-920F-13E6-1722-766EB7D77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47843-9B70-BB30-57EF-76FC1D49C53E}"/>
              </a:ext>
            </a:extLst>
          </p:cNvPr>
          <p:cNvSpPr>
            <a:spLocks noGrp="1"/>
          </p:cNvSpPr>
          <p:nvPr>
            <p:ph type="title"/>
          </p:nvPr>
        </p:nvSpPr>
        <p:spPr>
          <a:xfrm>
            <a:off x="679450" y="364757"/>
            <a:ext cx="4275138" cy="830997"/>
          </a:xfrm>
        </p:spPr>
        <p:txBody>
          <a:bodyPr/>
          <a:lstStyle/>
          <a:p>
            <a:r>
              <a:rPr lang="en-US" dirty="0">
                <a:latin typeface="Times New Roman" panose="02020603050405020304" pitchFamily="18" charset="0"/>
                <a:cs typeface="Times New Roman" panose="02020603050405020304" pitchFamily="18" charset="0"/>
              </a:rPr>
              <a:t>Mapping</a:t>
            </a:r>
          </a:p>
          <a:p>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0DCF4F1-8B6C-319B-00E7-5B33DD25880A}"/>
              </a:ext>
            </a:extLst>
          </p:cNvPr>
          <p:cNvSpPr>
            <a:spLocks noGrp="1"/>
          </p:cNvSpPr>
          <p:nvPr>
            <p:ph type="body" sz="quarter" idx="14"/>
          </p:nvPr>
        </p:nvSpPr>
        <p:spPr>
          <a:xfrm>
            <a:off x="647700" y="1108953"/>
            <a:ext cx="10883900" cy="4844375"/>
          </a:xfrm>
        </p:spPr>
        <p:txBody>
          <a:bodyPr/>
          <a:lstStyle/>
          <a:p>
            <a:endParaRPr lang="en-US" dirty="0"/>
          </a:p>
        </p:txBody>
      </p:sp>
      <p:pic>
        <p:nvPicPr>
          <p:cNvPr id="4" name="Picture 3">
            <a:extLst>
              <a:ext uri="{FF2B5EF4-FFF2-40B4-BE49-F238E27FC236}">
                <a16:creationId xmlns:a16="http://schemas.microsoft.com/office/drawing/2014/main" id="{BE76F9C8-8E1B-261D-D4F5-038B1C2BDFBB}"/>
              </a:ext>
            </a:extLst>
          </p:cNvPr>
          <p:cNvPicPr>
            <a:picLocks noChangeAspect="1"/>
          </p:cNvPicPr>
          <p:nvPr/>
        </p:nvPicPr>
        <p:blipFill>
          <a:blip r:embed="rId2"/>
          <a:stretch>
            <a:fillRect/>
          </a:stretch>
        </p:blipFill>
        <p:spPr>
          <a:xfrm>
            <a:off x="647701" y="1119113"/>
            <a:ext cx="10864850" cy="5007367"/>
          </a:xfrm>
          <a:prstGeom prst="rect">
            <a:avLst/>
          </a:prstGeom>
        </p:spPr>
      </p:pic>
    </p:spTree>
    <p:extLst>
      <p:ext uri="{BB962C8B-B14F-4D97-AF65-F5344CB8AC3E}">
        <p14:creationId xmlns:p14="http://schemas.microsoft.com/office/powerpoint/2010/main" val="2942377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76FE9F6223214F8D709A833752D2C3" ma:contentTypeVersion="10" ma:contentTypeDescription="Create a new document." ma:contentTypeScope="" ma:versionID="c90556c7a18ac8e88b10f1592e5fb351">
  <xsd:schema xmlns:xsd="http://www.w3.org/2001/XMLSchema" xmlns:xs="http://www.w3.org/2001/XMLSchema" xmlns:p="http://schemas.microsoft.com/office/2006/metadata/properties" xmlns:ns3="c68493d7-dffe-4e78-b9de-82becdc53c06" xmlns:ns4="774f8426-022a-455d-b8e3-bf2402bf6322" targetNamespace="http://schemas.microsoft.com/office/2006/metadata/properties" ma:root="true" ma:fieldsID="f5fd822b9b4da7b26a0313e395333e13" ns3:_="" ns4:_="">
    <xsd:import namespace="c68493d7-dffe-4e78-b9de-82becdc53c06"/>
    <xsd:import namespace="774f8426-022a-455d-b8e3-bf2402bf632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8493d7-dffe-4e78-b9de-82becdc53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4f8426-022a-455d-b8e3-bf2402bf632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68493d7-dffe-4e78-b9de-82becdc53c0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F13853-8E18-4186-AD2E-78422BFBA0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8493d7-dffe-4e78-b9de-82becdc53c06"/>
    <ds:schemaRef ds:uri="774f8426-022a-455d-b8e3-bf2402bf63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EA9014-ED64-4558-B1E1-D03F0EE32BEB}">
  <ds:schemaRefs>
    <ds:schemaRef ds:uri="774f8426-022a-455d-b8e3-bf2402bf6322"/>
    <ds:schemaRef ds:uri="c68493d7-dffe-4e78-b9de-82becdc53c06"/>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941</TotalTime>
  <Words>1391</Words>
  <Application>Microsoft Office PowerPoint</Application>
  <PresentationFormat>Widescreen</PresentationFormat>
  <Paragraphs>356</Paragraphs>
  <Slides>54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Times New Roman</vt:lpstr>
      <vt:lpstr>Wingdings</vt:lpstr>
      <vt:lpstr>Office Theme</vt:lpstr>
      <vt:lpstr>Data Engineering Track   </vt:lpstr>
      <vt:lpstr>Team</vt:lpstr>
      <vt:lpstr>Content</vt:lpstr>
      <vt:lpstr>Content</vt:lpstr>
      <vt:lpstr>Description of the project</vt:lpstr>
      <vt:lpstr>Description of the project</vt:lpstr>
      <vt:lpstr>Database: </vt:lpstr>
      <vt:lpstr>ERD </vt:lpstr>
      <vt:lpstr>Mapping </vt:lpstr>
      <vt:lpstr>System Schema </vt:lpstr>
      <vt:lpstr>Stored Procedures</vt:lpstr>
      <vt:lpstr>Stored Procedures</vt:lpstr>
      <vt:lpstr>Stored Procedures</vt:lpstr>
      <vt:lpstr>Stored Procedures</vt:lpstr>
      <vt:lpstr>Stored Procedures</vt:lpstr>
      <vt:lpstr>Views</vt:lpstr>
      <vt:lpstr>Views</vt:lpstr>
      <vt:lpstr>Views</vt:lpstr>
      <vt:lpstr>Triggers</vt:lpstr>
      <vt:lpstr>Triggers</vt:lpstr>
      <vt:lpstr>Functions</vt:lpstr>
      <vt:lpstr>Functions</vt:lpstr>
      <vt:lpstr>Functions</vt:lpstr>
      <vt:lpstr>Data Warehouse: </vt:lpstr>
      <vt:lpstr>Integration Service</vt:lpstr>
      <vt:lpstr>Integration Service</vt:lpstr>
      <vt:lpstr>Integration Service</vt:lpstr>
      <vt:lpstr>Integration Service</vt:lpstr>
      <vt:lpstr>Integration Service</vt:lpstr>
      <vt:lpstr>Integration Service</vt:lpstr>
      <vt:lpstr>Integration Service</vt:lpstr>
      <vt:lpstr>Analysis Service </vt:lpstr>
      <vt:lpstr>Analysis Service </vt:lpstr>
      <vt:lpstr>Analysis Service </vt:lpstr>
      <vt:lpstr>Analysis Service </vt:lpstr>
      <vt:lpstr>Analysis with Python:</vt:lpstr>
      <vt:lpstr>Line Charts</vt:lpstr>
      <vt:lpstr>Line Charts</vt:lpstr>
      <vt:lpstr>Line Charts</vt:lpstr>
      <vt:lpstr>Line Charts</vt:lpstr>
      <vt:lpstr>Bar Charts</vt:lpstr>
      <vt:lpstr>Pie Charts</vt:lpstr>
      <vt:lpstr>Pie Charts</vt:lpstr>
      <vt:lpstr>Power BI:</vt:lpstr>
      <vt:lpstr>Dashboards</vt:lpstr>
      <vt:lpstr>Dashboards</vt:lpstr>
      <vt:lpstr>Dashboards</vt:lpstr>
      <vt:lpstr>Machine Learning Models</vt:lpstr>
      <vt:lpstr>Machine Learning Models</vt:lpstr>
      <vt:lpstr>Machine Learning Models</vt:lpstr>
      <vt:lpstr>Machine Learning Models</vt:lpstr>
      <vt:lpstr>Machine Learning Models</vt:lpstr>
      <vt:lpstr>Machine Learning Models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بدور احمد عبدالله السيسى</dc:creator>
  <cp:lastModifiedBy>Ali Mohamed</cp:lastModifiedBy>
  <cp:revision>43</cp:revision>
  <dcterms:created xsi:type="dcterms:W3CDTF">2024-10-01T17:06:04Z</dcterms:created>
  <dcterms:modified xsi:type="dcterms:W3CDTF">2024-10-22T18:11:04Z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0x0101009E76FE9F6223214F8D709A833752D2C3</vt:lpwstr>
  </property>
</Properties>
</file>